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7" r:id="rId2"/>
    <p:sldId id="256" r:id="rId3"/>
    <p:sldId id="262" r:id="rId4"/>
    <p:sldId id="261" r:id="rId5"/>
    <p:sldId id="260" r:id="rId6"/>
    <p:sldId id="258" r:id="rId7"/>
    <p:sldId id="259" r:id="rId8"/>
    <p:sldId id="271" r:id="rId9"/>
    <p:sldId id="270" r:id="rId10"/>
    <p:sldId id="269" r:id="rId11"/>
    <p:sldId id="268" r:id="rId12"/>
    <p:sldId id="267" r:id="rId13"/>
    <p:sldId id="266" r:id="rId14"/>
    <p:sldId id="265" r:id="rId15"/>
    <p:sldId id="264" r:id="rId16"/>
    <p:sldId id="263" r:id="rId17"/>
    <p:sldId id="285" r:id="rId18"/>
    <p:sldId id="284" r:id="rId19"/>
    <p:sldId id="283" r:id="rId20"/>
    <p:sldId id="282" r:id="rId21"/>
    <p:sldId id="281" r:id="rId22"/>
    <p:sldId id="280" r:id="rId23"/>
    <p:sldId id="279" r:id="rId24"/>
    <p:sldId id="278" r:id="rId25"/>
    <p:sldId id="277" r:id="rId26"/>
    <p:sldId id="276" r:id="rId27"/>
    <p:sldId id="275" r:id="rId28"/>
    <p:sldId id="274" r:id="rId29"/>
    <p:sldId id="273" r:id="rId30"/>
    <p:sldId id="272" r:id="rId31"/>
    <p:sldId id="295" r:id="rId32"/>
    <p:sldId id="294" r:id="rId33"/>
    <p:sldId id="293" r:id="rId34"/>
    <p:sldId id="292" r:id="rId35"/>
    <p:sldId id="291" r:id="rId36"/>
    <p:sldId id="290" r:id="rId37"/>
    <p:sldId id="289" r:id="rId38"/>
    <p:sldId id="288" r:id="rId39"/>
    <p:sldId id="287" r:id="rId40"/>
    <p:sldId id="286" r:id="rId41"/>
    <p:sldId id="305" r:id="rId42"/>
    <p:sldId id="304" r:id="rId43"/>
    <p:sldId id="303" r:id="rId44"/>
    <p:sldId id="302" r:id="rId45"/>
    <p:sldId id="301" r:id="rId46"/>
    <p:sldId id="300" r:id="rId47"/>
    <p:sldId id="299" r:id="rId48"/>
    <p:sldId id="298" r:id="rId49"/>
    <p:sldId id="297" r:id="rId50"/>
    <p:sldId id="308" r:id="rId51"/>
    <p:sldId id="307" r:id="rId52"/>
    <p:sldId id="306" r:id="rId53"/>
    <p:sldId id="296" r:id="rId54"/>
    <p:sldId id="309" r:id="rId55"/>
    <p:sldId id="310" r:id="rId56"/>
    <p:sldId id="311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F36BE-144C-4167-98ED-8BFCD634AD3E}" type="datetimeFigureOut">
              <a:rPr lang="en-US" smtClean="0"/>
              <a:t>22-Jun-18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75C09-BF4F-4DD5-A98F-0F5917F95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36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5C09-BF4F-4DD5-A98F-0F5917F9585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641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7651-2150-439F-9568-130E45DE7241}" type="datetimeFigureOut">
              <a:rPr lang="en-US" smtClean="0"/>
              <a:t>22-Jun-18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6FE6-1DE7-4FEC-9B42-B85FBCF05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660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7651-2150-439F-9568-130E45DE7241}" type="datetimeFigureOut">
              <a:rPr lang="en-US" smtClean="0"/>
              <a:t>22-Jun-18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6FE6-1DE7-4FEC-9B42-B85FBCF05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693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7651-2150-439F-9568-130E45DE7241}" type="datetimeFigureOut">
              <a:rPr lang="en-US" smtClean="0"/>
              <a:t>22-Jun-18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6FE6-1DE7-4FEC-9B42-B85FBCF05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7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7651-2150-439F-9568-130E45DE7241}" type="datetimeFigureOut">
              <a:rPr lang="en-US" smtClean="0"/>
              <a:t>22-Jun-18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6FE6-1DE7-4FEC-9B42-B85FBCF05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111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7651-2150-439F-9568-130E45DE7241}" type="datetimeFigureOut">
              <a:rPr lang="en-US" smtClean="0"/>
              <a:t>22-Jun-18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6FE6-1DE7-4FEC-9B42-B85FBCF05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728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7651-2150-439F-9568-130E45DE7241}" type="datetimeFigureOut">
              <a:rPr lang="en-US" smtClean="0"/>
              <a:t>22-Jun-18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6FE6-1DE7-4FEC-9B42-B85FBCF05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225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7651-2150-439F-9568-130E45DE7241}" type="datetimeFigureOut">
              <a:rPr lang="en-US" smtClean="0"/>
              <a:t>22-Jun-18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6FE6-1DE7-4FEC-9B42-B85FBCF05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349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7651-2150-439F-9568-130E45DE7241}" type="datetimeFigureOut">
              <a:rPr lang="en-US" smtClean="0"/>
              <a:t>22-Jun-18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6FE6-1DE7-4FEC-9B42-B85FBCF05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065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7651-2150-439F-9568-130E45DE7241}" type="datetimeFigureOut">
              <a:rPr lang="en-US" smtClean="0"/>
              <a:t>22-Jun-18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6FE6-1DE7-4FEC-9B42-B85FBCF05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23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7651-2150-439F-9568-130E45DE7241}" type="datetimeFigureOut">
              <a:rPr lang="en-US" smtClean="0"/>
              <a:t>22-Jun-18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6FE6-1DE7-4FEC-9B42-B85FBCF05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450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7651-2150-439F-9568-130E45DE7241}" type="datetimeFigureOut">
              <a:rPr lang="en-US" smtClean="0"/>
              <a:t>22-Jun-18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6FE6-1DE7-4FEC-9B42-B85FBCF05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12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47651-2150-439F-9568-130E45DE7241}" type="datetimeFigureOut">
              <a:rPr lang="en-US" smtClean="0"/>
              <a:t>22-Jun-18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B6FE6-1DE7-4FEC-9B42-B85FBCF05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340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CS" sz="2400" dirty="0" smtClean="0">
                <a:solidFill>
                  <a:schemeClr val="tx1"/>
                </a:solidFill>
                <a:latin typeface="Calibri" pitchFamily="34" charset="0"/>
              </a:rPr>
              <a:t>Интергисане академске студије фармације</a:t>
            </a:r>
            <a:endParaRPr lang="en-US" sz="240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0" indent="0" algn="ctr">
              <a:buNone/>
            </a:pPr>
            <a:r>
              <a:rPr lang="sr-Cyrl-RS" sz="2400" b="1" dirty="0" smtClean="0">
                <a:solidFill>
                  <a:schemeClr val="tx1"/>
                </a:solidFill>
              </a:rPr>
              <a:t>Медицинска биохемија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2</a:t>
            </a:r>
            <a:r>
              <a:rPr lang="sr-Cyrl-RS" sz="2000" dirty="0" smtClean="0">
                <a:solidFill>
                  <a:schemeClr val="tx1"/>
                </a:solidFill>
              </a:rPr>
              <a:t>. модул, 1</a:t>
            </a:r>
            <a:r>
              <a:rPr lang="en-US" sz="2000" dirty="0" smtClean="0">
                <a:solidFill>
                  <a:schemeClr val="tx1"/>
                </a:solidFill>
              </a:rPr>
              <a:t>0</a:t>
            </a:r>
            <a:r>
              <a:rPr lang="sr-Cyrl-RS" sz="2000" dirty="0" smtClean="0">
                <a:solidFill>
                  <a:schemeClr val="tx1"/>
                </a:solidFill>
              </a:rPr>
              <a:t>. наставна јединица</a:t>
            </a:r>
            <a:endParaRPr lang="sr-Cyrl-R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sr-Cyrl-RS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sr-Cyrl-RS" sz="4000" b="1" dirty="0" smtClean="0">
                <a:solidFill>
                  <a:srgbClr val="C00000"/>
                </a:solidFill>
              </a:rPr>
              <a:t>Метаболизма и регулација гвожђа</a:t>
            </a:r>
          </a:p>
          <a:p>
            <a:endParaRPr lang="en-US" sz="2400" dirty="0"/>
          </a:p>
        </p:txBody>
      </p:sp>
      <p:pic>
        <p:nvPicPr>
          <p:cNvPr id="8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8600"/>
            <a:ext cx="7315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61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A</a:t>
            </a:r>
            <a:r>
              <a:rPr lang="sr-Cyrl-RS" sz="3200" dirty="0">
                <a:solidFill>
                  <a:srgbClr val="C00000"/>
                </a:solidFill>
              </a:rPr>
              <a:t>псорпција гвожђа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Транспортни систем мукозних ћелија је специфичан за гвижђе, али и други катјони као што су манган, кобалт, хром, цинк могу да компетитивно инхибирају апсорпцију гвожђа</a:t>
            </a:r>
          </a:p>
          <a:p>
            <a:r>
              <a:rPr lang="sr-Cyrl-RS" sz="2400" dirty="0" smtClean="0"/>
              <a:t>Гвожђе које се апсорбује у мукозне ћелије има тројаку судбину</a:t>
            </a:r>
          </a:p>
          <a:p>
            <a:pPr lvl="1"/>
            <a:r>
              <a:rPr lang="sr-Cyrl-RS" sz="2000" dirty="0" smtClean="0"/>
              <a:t>Усмерава се у циркулацију</a:t>
            </a:r>
          </a:p>
          <a:p>
            <a:pPr lvl="1"/>
            <a:r>
              <a:rPr lang="sr-Cyrl-RS" sz="2000" dirty="0" smtClean="0"/>
              <a:t>Улази у митохондрије и уграђује се у цитохром</a:t>
            </a:r>
          </a:p>
          <a:p>
            <a:pPr lvl="1"/>
            <a:r>
              <a:rPr lang="sr-Cyrl-RS" sz="2000" dirty="0" smtClean="0"/>
              <a:t>Улази у резервни облик гвожђа – феритин</a:t>
            </a:r>
          </a:p>
          <a:p>
            <a:r>
              <a:rPr lang="sr-Cyrl-RS" sz="2400" dirty="0" smtClean="0"/>
              <a:t>Однос гвожђа које прелази у циркулацију и оног које се уграђује у феритин зависи од потреба организма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9451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A</a:t>
            </a:r>
            <a:r>
              <a:rPr lang="sr-Cyrl-RS" sz="3200" dirty="0">
                <a:solidFill>
                  <a:srgbClr val="C00000"/>
                </a:solidFill>
              </a:rPr>
              <a:t>псорпција гвожђа</a:t>
            </a:r>
            <a:endParaRPr lang="en-US" sz="3200" dirty="0"/>
          </a:p>
        </p:txBody>
      </p:sp>
      <p:pic>
        <p:nvPicPr>
          <p:cNvPr id="2050" name="Picture 2" descr="D:\New folder\Marija\BIOHEMIJA\2018.19\IASF Med.biohemija\10.nedelja\apsorpcija F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00342"/>
            <a:ext cx="7619999" cy="454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7876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A</a:t>
            </a:r>
            <a:r>
              <a:rPr lang="sr-Cyrl-RS" sz="3200" dirty="0">
                <a:solidFill>
                  <a:srgbClr val="C00000"/>
                </a:solidFill>
              </a:rPr>
              <a:t>псорпција гвожђа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Апсорпцију гвожђа детерминишу:</a:t>
            </a:r>
          </a:p>
          <a:p>
            <a:pPr lvl="1"/>
            <a:r>
              <a:rPr lang="sr-Cyrl-RS" sz="2000" dirty="0" smtClean="0"/>
              <a:t>Физиолошки регулаторни механизми</a:t>
            </a:r>
          </a:p>
          <a:p>
            <a:pPr lvl="1"/>
            <a:r>
              <a:rPr lang="sr-Cyrl-RS" sz="2000" dirty="0" smtClean="0"/>
              <a:t>Локални фактори у гастроинтестиналном тракту</a:t>
            </a:r>
          </a:p>
          <a:p>
            <a:endParaRPr lang="sr-Cyrl-RS" sz="2400" dirty="0"/>
          </a:p>
          <a:p>
            <a:r>
              <a:rPr lang="sr-Cyrl-RS" sz="2400" dirty="0" smtClean="0"/>
              <a:t>Физиолошки регулаторни механизми:</a:t>
            </a:r>
          </a:p>
          <a:p>
            <a:pPr lvl="1"/>
            <a:r>
              <a:rPr lang="sr-Cyrl-RS" sz="2000" dirty="0" smtClean="0"/>
              <a:t>Постојећи депои гвожђа – ако организам нема резерви гвожђа или су оне недовољне, апсорпција се повећава</a:t>
            </a:r>
          </a:p>
          <a:p>
            <a:pPr lvl="1"/>
            <a:r>
              <a:rPr lang="sr-Cyrl-RS" sz="2000" dirty="0" smtClean="0"/>
              <a:t>Брзина еритропоезе – повећана еритропоетска активност доводи до повећане апсорпције гвожђа и у случајевима када у организму има довољно гвожђа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46420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A</a:t>
            </a:r>
            <a:r>
              <a:rPr lang="sr-Cyrl-RS" sz="3200" dirty="0">
                <a:solidFill>
                  <a:srgbClr val="C00000"/>
                </a:solidFill>
              </a:rPr>
              <a:t>псорпција гвожђа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Локални фактори у гастроинтестиналном тракту:</a:t>
            </a:r>
          </a:p>
          <a:p>
            <a:pPr lvl="1"/>
            <a:r>
              <a:rPr lang="sr-Cyrl-RS" sz="2000" dirty="0" smtClean="0"/>
              <a:t>Хемијски облик гвожђа – много лакше се апсорбује гвожђе у феро него у фери облику. Редукујући агенси као што је аскорбинска киселина заједно са хлороводоничном киселином желуца раствара нехемско гвожђе и олакшава ресорпцију. Недостатак хлороводоничне киселине после ресекције желуца или у атрофичном гастритису утиче на смањење ресорпције гвожђа</a:t>
            </a:r>
          </a:p>
          <a:p>
            <a:pPr lvl="1"/>
            <a:r>
              <a:rPr lang="sr-Cyrl-RS" sz="2000" dirty="0" smtClean="0"/>
              <a:t>Формирање комплекса – неки састојци хране (танини, фосфати, оксалати, фитати) стварају са гвожђем нерастворљиве комплексе и смањују ресорпцију, док неки састојци, као што су аминокиселине и витамин С повећавају растворљивост гвожђа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8387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3200" dirty="0" smtClean="0">
                <a:solidFill>
                  <a:srgbClr val="C00000"/>
                </a:solidFill>
              </a:rPr>
              <a:t>T</a:t>
            </a:r>
            <a:r>
              <a:rPr lang="sr-Cyrl-RS" sz="3200" dirty="0" smtClean="0">
                <a:solidFill>
                  <a:srgbClr val="C00000"/>
                </a:solidFill>
              </a:rPr>
              <a:t>ранспорт гвожђа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400" dirty="0" smtClean="0"/>
              <a:t>Након уласка у циркулацију гвожђе се оксидује у тровалентно помоћу феро-оксидазе (церулоплазмина), а затим се везује за апотрансферин при чему настаје трансферин (сидерофилин)</a:t>
            </a:r>
          </a:p>
          <a:p>
            <a:r>
              <a:rPr lang="sr-Cyrl-RS" sz="2400" b="1" dirty="0" smtClean="0"/>
              <a:t>Трансферин</a:t>
            </a:r>
            <a:r>
              <a:rPr lang="sr-Cyrl-RS" sz="2400" dirty="0" smtClean="0"/>
              <a:t> је гликопротеин који се синтетише у јетри у количини која је обрнуто пропорционална телесном статусу гвожђа</a:t>
            </a:r>
          </a:p>
          <a:p>
            <a:r>
              <a:rPr lang="sr-Cyrl-RS" sz="2400" dirty="0" smtClean="0"/>
              <a:t>Један молекул трансферина везује два атома гвожђа, а концентрација трансферина у палзми одраслих износи 2,4-2,8</a:t>
            </a:r>
            <a:r>
              <a:rPr lang="sr-Latn-BA" sz="2400" dirty="0" smtClean="0"/>
              <a:t>g/L</a:t>
            </a:r>
          </a:p>
          <a:p>
            <a:r>
              <a:rPr lang="sr-Cyrl-RS" sz="2400" dirty="0" smtClean="0"/>
              <a:t>Нормално је само једна трећина везујућих места трансферина заузета гвожђем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682655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3200" dirty="0">
                <a:solidFill>
                  <a:srgbClr val="C00000"/>
                </a:solidFill>
              </a:rPr>
              <a:t>T</a:t>
            </a:r>
            <a:r>
              <a:rPr lang="sr-Cyrl-RS" sz="3200" dirty="0">
                <a:solidFill>
                  <a:srgbClr val="C00000"/>
                </a:solidFill>
              </a:rPr>
              <a:t>ранспорт гвожђа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Укупан капацитет везивања гвожђа </a:t>
            </a:r>
            <a:r>
              <a:rPr lang="sr-Latn-BA" sz="2400" dirty="0" smtClean="0"/>
              <a:t>– </a:t>
            </a:r>
            <a:r>
              <a:rPr lang="sr-Latn-BA" sz="2400" i="1" dirty="0" smtClean="0"/>
              <a:t>Total Iron Binging Capacity (TIBC) </a:t>
            </a:r>
            <a:r>
              <a:rPr lang="sr-Latn-BA" sz="2400" dirty="0" smtClean="0"/>
              <a:t>je </a:t>
            </a:r>
            <a:r>
              <a:rPr lang="sr-Cyrl-RS" sz="2400" dirty="0" smtClean="0"/>
              <a:t>мера максималне концентрације гвожђа коју серумски протеини, пре свих трансферин могу да вежу</a:t>
            </a:r>
          </a:p>
          <a:p>
            <a:r>
              <a:rPr lang="sr-Cyrl-RS" sz="2400" dirty="0" smtClean="0"/>
              <a:t>Трансферин преноси гвожђе из :</a:t>
            </a:r>
          </a:p>
          <a:p>
            <a:pPr lvl="1"/>
            <a:r>
              <a:rPr lang="sr-Cyrl-RS" sz="2000" dirty="0" smtClean="0"/>
              <a:t>Ретикулоендотелног ткива</a:t>
            </a:r>
          </a:p>
          <a:p>
            <a:pPr lvl="1"/>
            <a:r>
              <a:rPr lang="sr-Cyrl-RS" sz="2000" dirty="0" smtClean="0"/>
              <a:t>Паренхима јетре</a:t>
            </a:r>
          </a:p>
          <a:p>
            <a:pPr lvl="1"/>
            <a:r>
              <a:rPr lang="sr-Cyrl-RS" sz="2000" dirty="0" smtClean="0"/>
              <a:t>Костне сржи</a:t>
            </a:r>
          </a:p>
          <a:p>
            <a:r>
              <a:rPr lang="sr-Cyrl-RS" sz="2400" dirty="0"/>
              <a:t>Највећи део гвожђа се користи за </a:t>
            </a:r>
            <a:r>
              <a:rPr lang="sr-Cyrl-RS" sz="2400" dirty="0" smtClean="0"/>
              <a:t>хематопоезу</a:t>
            </a:r>
          </a:p>
          <a:p>
            <a:r>
              <a:rPr lang="sr-Cyrl-RS" sz="2400" dirty="0" smtClean="0"/>
              <a:t>Ткива преузимају гвожђе захваљујући постојању трансферинских рецептора на ћелијској мембрани</a:t>
            </a:r>
          </a:p>
        </p:txBody>
      </p:sp>
    </p:spTree>
    <p:extLst>
      <p:ext uri="{BB962C8B-B14F-4D97-AF65-F5344CB8AC3E}">
        <p14:creationId xmlns:p14="http://schemas.microsoft.com/office/powerpoint/2010/main" val="2307268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01000" cy="3505200"/>
          </a:xfrm>
        </p:spPr>
        <p:txBody>
          <a:bodyPr anchor="t">
            <a:normAutofit/>
          </a:bodyPr>
          <a:lstStyle/>
          <a:p>
            <a:pPr algn="l"/>
            <a:r>
              <a:rPr lang="sr-Latn-BA" sz="3200" dirty="0" smtClean="0">
                <a:solidFill>
                  <a:srgbClr val="C00000"/>
                </a:solidFill>
              </a:rPr>
              <a:t>		T</a:t>
            </a:r>
            <a:r>
              <a:rPr lang="sr-Cyrl-RS" sz="3200" dirty="0">
                <a:solidFill>
                  <a:srgbClr val="C00000"/>
                </a:solidFill>
              </a:rPr>
              <a:t>ранспорт </a:t>
            </a:r>
            <a:r>
              <a:rPr lang="sr-Cyrl-RS" sz="3200" dirty="0" smtClean="0">
                <a:solidFill>
                  <a:srgbClr val="C00000"/>
                </a:solidFill>
              </a:rPr>
              <a:t>гвожђа</a:t>
            </a:r>
            <a:r>
              <a:rPr lang="sr-Latn-BA" sz="3200" dirty="0" smtClean="0">
                <a:solidFill>
                  <a:srgbClr val="C00000"/>
                </a:solidFill>
              </a:rPr>
              <a:t/>
            </a:r>
            <a:br>
              <a:rPr lang="sr-Latn-BA" sz="3200" dirty="0" smtClean="0">
                <a:solidFill>
                  <a:srgbClr val="C00000"/>
                </a:solidFill>
              </a:rPr>
            </a:br>
            <a:r>
              <a:rPr lang="sr-Latn-BA" sz="2400" dirty="0" smtClean="0"/>
              <a:t>T</a:t>
            </a:r>
            <a:r>
              <a:rPr lang="sr-Cyrl-RS" sz="2400" dirty="0" smtClean="0"/>
              <a:t>рансферински рецептори постоје на површини свих ћелија</a:t>
            </a:r>
            <a:br>
              <a:rPr lang="sr-Cyrl-RS" sz="2400" dirty="0" smtClean="0"/>
            </a:br>
            <a:r>
              <a:rPr lang="sr-Cyrl-RS" sz="2400" dirty="0" smtClean="0"/>
              <a:t>Највећа експресија трансферинских рецептора је у ткивима која захтевају обимно и континуирано снабдевање гвожђем</a:t>
            </a:r>
            <a:br>
              <a:rPr lang="sr-Cyrl-RS" sz="2400" dirty="0" smtClean="0"/>
            </a:br>
            <a:r>
              <a:rPr lang="sr-Cyrl-RS" sz="2400" dirty="0" smtClean="0"/>
              <a:t>Еритроидни прекурсори костне сржи садрже 75% свих трансферинских рецептора, а затим следе јетра и плацента</a:t>
            </a:r>
            <a:br>
              <a:rPr lang="sr-Cyrl-RS" sz="2400" dirty="0" smtClean="0"/>
            </a:br>
            <a:endParaRPr lang="en-US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733800"/>
            <a:ext cx="77533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1605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Депоновање гвожђа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 smtClean="0"/>
              <a:t>Феритин</a:t>
            </a:r>
            <a:r>
              <a:rPr lang="sr-Cyrl-RS" sz="2400" dirty="0" smtClean="0"/>
              <a:t> је главни облик депоновања гвожђа у хуманом организму</a:t>
            </a:r>
          </a:p>
          <a:p>
            <a:r>
              <a:rPr lang="sr-Cyrl-RS" sz="2400" dirty="0" smtClean="0"/>
              <a:t>Феритин настаје везивањем гвожђа за апоферитин, који може да веже гвожђе у количини приближно четвртине своје тежине и на тај начин превенира токсичне реакције гвожђа на ћелијске супституенте</a:t>
            </a:r>
          </a:p>
          <a:p>
            <a:r>
              <a:rPr lang="sr-Cyrl-RS" sz="2400" dirty="0" smtClean="0"/>
              <a:t>Феритин се састоји из 24 апоферитинске субјединице</a:t>
            </a:r>
          </a:p>
          <a:p>
            <a:r>
              <a:rPr lang="sr-Cyrl-RS" sz="2400" dirty="0" smtClean="0"/>
              <a:t>Феритин је првенствено интрацелуларни протеин, а мала количина феритина се ослобађа у циркулацију и у директној је пропорцији са ћелијским садржајем феритина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4151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Депоновање гвожђа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5105400" cy="4983163"/>
          </a:xfrm>
        </p:spPr>
        <p:txBody>
          <a:bodyPr>
            <a:normAutofit lnSpcReduction="10000"/>
          </a:bodyPr>
          <a:lstStyle/>
          <a:p>
            <a:r>
              <a:rPr lang="sr-Cyrl-RS" sz="2400" dirty="0" smtClean="0"/>
              <a:t>Феритин може да веже до 4500 атома гвожђа по молекулу</a:t>
            </a:r>
          </a:p>
          <a:p>
            <a:r>
              <a:rPr lang="sr-Cyrl-RS" sz="2400" dirty="0" smtClean="0"/>
              <a:t>У случају вишка гвожђа у ткивима се већи део феритина претвара у хемосидерин – нерастворни комплексни дериват феритина</a:t>
            </a:r>
          </a:p>
          <a:p>
            <a:r>
              <a:rPr lang="sr-Cyrl-RS" sz="2400" dirty="0" smtClean="0"/>
              <a:t>Хемосидерин садржи више гвожђа, али је оно мање мобилно</a:t>
            </a:r>
          </a:p>
          <a:p>
            <a:r>
              <a:rPr lang="sr-Cyrl-RS" sz="2400" dirty="0" smtClean="0"/>
              <a:t>У ћелији постоји и транзитно гвожђе које служи за инкорпорирање у хем и за размену између феритина и трансферина</a:t>
            </a:r>
            <a:endParaRPr lang="en-US" sz="2400" dirty="0"/>
          </a:p>
        </p:txBody>
      </p:sp>
      <p:pic>
        <p:nvPicPr>
          <p:cNvPr id="2050" name="Picture 2" descr="D:\New folder\Marija\BIOHEMIJA\2018.19\IASF Med.biohemija\10.nedelja\Ferriti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00200"/>
            <a:ext cx="3238500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9091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Излучивање гвожђа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400" dirty="0" smtClean="0"/>
              <a:t>Просечан дневни губитак гвожђа је у равнотежи са ресорпцијом гвожђа и износи око 1</a:t>
            </a:r>
            <a:r>
              <a:rPr lang="sr-Latn-BA" sz="2400" dirty="0" smtClean="0"/>
              <a:t>mg</a:t>
            </a:r>
          </a:p>
          <a:p>
            <a:r>
              <a:rPr lang="sr-Cyrl-RS" sz="2400" dirty="0" smtClean="0"/>
              <a:t>Гвожђе се излучује путем:</a:t>
            </a:r>
          </a:p>
          <a:p>
            <a:pPr lvl="1"/>
            <a:r>
              <a:rPr lang="sr-Cyrl-RS" sz="2000" dirty="0" smtClean="0"/>
              <a:t>Црева (десквамацијом епителних ћелија црева)</a:t>
            </a:r>
          </a:p>
          <a:p>
            <a:pPr lvl="1"/>
            <a:r>
              <a:rPr lang="sr-Cyrl-RS" sz="2000" dirty="0" smtClean="0"/>
              <a:t>Урином</a:t>
            </a:r>
          </a:p>
          <a:p>
            <a:pPr lvl="1"/>
            <a:r>
              <a:rPr lang="sr-Cyrl-RS" sz="2000" dirty="0" smtClean="0"/>
              <a:t>Знојем</a:t>
            </a:r>
          </a:p>
          <a:p>
            <a:r>
              <a:rPr lang="sr-Cyrl-RS" sz="2400" dirty="0" smtClean="0"/>
              <a:t>Количина гвожђа која се елиминише превасходно зависи од садржаја феритина у ћелијама интестиналне мукозе</a:t>
            </a:r>
          </a:p>
          <a:p>
            <a:r>
              <a:rPr lang="sr-Cyrl-RS" sz="2400" dirty="0" smtClean="0"/>
              <a:t>Жене у репродуктивном периоду имају додатни губитак од око 6</a:t>
            </a:r>
            <a:r>
              <a:rPr lang="sr-Latn-BA" sz="2400" dirty="0" smtClean="0"/>
              <a:t>mg </a:t>
            </a:r>
            <a:r>
              <a:rPr lang="sr-Cyrl-RS" sz="2400" dirty="0" smtClean="0"/>
              <a:t>гвожђа у току менструалног циклуса, а за време трудноће на фетус и плаценту се дневно троши око 1,5</a:t>
            </a:r>
            <a:r>
              <a:rPr lang="en-US" sz="2400" dirty="0" smtClean="0"/>
              <a:t>mg </a:t>
            </a:r>
            <a:r>
              <a:rPr lang="sr-Cyrl-RS" sz="2400" dirty="0" smtClean="0"/>
              <a:t>гвожђа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9410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ГВОЖЂЕ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Гвожђе је микроелемент укључен у многе метаболичке процесе</a:t>
            </a:r>
          </a:p>
          <a:p>
            <a:r>
              <a:rPr lang="sr-Cyrl-RS" sz="2400" dirty="0" smtClean="0"/>
              <a:t>Основне функције гвожђа </a:t>
            </a:r>
          </a:p>
          <a:p>
            <a:pPr lvl="1"/>
            <a:r>
              <a:rPr lang="sr-Cyrl-RS" sz="2200" dirty="0" smtClean="0"/>
              <a:t>учествује у транспорту кисеоника у склопу хемоглобина</a:t>
            </a:r>
          </a:p>
          <a:p>
            <a:pPr lvl="1"/>
            <a:r>
              <a:rPr lang="sr-Cyrl-RS" sz="2200" dirty="0" smtClean="0"/>
              <a:t>учествује у ћелијским оксидационим механизмима – представља део система цитохрома</a:t>
            </a:r>
          </a:p>
          <a:p>
            <a:pPr lvl="1"/>
            <a:r>
              <a:rPr lang="sr-Cyrl-RS" sz="2200" dirty="0" smtClean="0"/>
              <a:t>део је ензима: </a:t>
            </a:r>
            <a:r>
              <a:rPr lang="en-US" sz="2200" dirty="0" smtClean="0"/>
              <a:t>NADH </a:t>
            </a:r>
            <a:r>
              <a:rPr lang="sr-Cyrl-RS" sz="2200" dirty="0" smtClean="0"/>
              <a:t>дехидрогеназе, ксантин-оксидазе и каталазе, рибонуклеотид редуктазе</a:t>
            </a:r>
            <a:endParaRPr lang="en-US" sz="2200" dirty="0" smtClean="0"/>
          </a:p>
          <a:p>
            <a:r>
              <a:rPr lang="sr-Cyrl-RS" sz="2400" dirty="0" smtClean="0"/>
              <a:t>Постоје два облика у којима се гвожђе налази у организму – феро - </a:t>
            </a:r>
            <a:r>
              <a:rPr lang="en-US" sz="2400" dirty="0" smtClean="0"/>
              <a:t>Fe</a:t>
            </a:r>
            <a:r>
              <a:rPr lang="sr-Latn-BA" sz="2400" dirty="0" smtClean="0"/>
              <a:t>(II)</a:t>
            </a:r>
            <a:r>
              <a:rPr lang="sr-Cyrl-RS" sz="2400" dirty="0" smtClean="0"/>
              <a:t> редукована и фери -</a:t>
            </a:r>
            <a:r>
              <a:rPr lang="sr-Latn-BA" sz="2400" dirty="0" smtClean="0"/>
              <a:t> Fe(III)</a:t>
            </a:r>
            <a:r>
              <a:rPr lang="sr-Cyrl-RS" sz="2400" dirty="0" smtClean="0"/>
              <a:t>- оксидована форма</a:t>
            </a:r>
            <a:endParaRPr lang="en-US" sz="2400" dirty="0" smtClean="0"/>
          </a:p>
          <a:p>
            <a:pPr lvl="1"/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5889760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Поремећаји метаболизма гвожђа</a:t>
            </a:r>
            <a:br>
              <a:rPr lang="sr-Cyrl-RS" sz="3200" dirty="0" smtClean="0">
                <a:solidFill>
                  <a:srgbClr val="C00000"/>
                </a:solidFill>
              </a:rPr>
            </a:br>
            <a:r>
              <a:rPr lang="sr-Cyrl-RS" sz="3200" dirty="0" smtClean="0">
                <a:solidFill>
                  <a:srgbClr val="C00000"/>
                </a:solidFill>
              </a:rPr>
              <a:t>Дефицијенција гвожђа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Узроци дефицијенције гвожђа могу бити</a:t>
            </a:r>
          </a:p>
          <a:p>
            <a:r>
              <a:rPr lang="sr-Cyrl-RS" sz="2400" dirty="0" smtClean="0"/>
              <a:t>Недовољан унос храном</a:t>
            </a:r>
          </a:p>
          <a:p>
            <a:r>
              <a:rPr lang="sr-Cyrl-RS" sz="2400" dirty="0" smtClean="0"/>
              <a:t>Повећане физиолошке потребе</a:t>
            </a:r>
          </a:p>
          <a:p>
            <a:pPr lvl="1"/>
            <a:r>
              <a:rPr lang="sr-Cyrl-RS" sz="2000" dirty="0" smtClean="0"/>
              <a:t>раст у детињству и адолесценцији</a:t>
            </a:r>
          </a:p>
          <a:p>
            <a:pPr lvl="1"/>
            <a:r>
              <a:rPr lang="sr-Cyrl-RS" sz="2000" dirty="0" smtClean="0"/>
              <a:t>трудноћа и лактација</a:t>
            </a:r>
          </a:p>
          <a:p>
            <a:r>
              <a:rPr lang="sr-Cyrl-RS" sz="2400" dirty="0" smtClean="0"/>
              <a:t>Поремећена апсорпција </a:t>
            </a:r>
          </a:p>
          <a:p>
            <a:pPr lvl="1"/>
            <a:r>
              <a:rPr lang="sr-Cyrl-RS" sz="2000" dirty="0" smtClean="0"/>
              <a:t>смањена секреција </a:t>
            </a:r>
            <a:r>
              <a:rPr lang="en-US" sz="2000" dirty="0" err="1" smtClean="0"/>
              <a:t>HCl</a:t>
            </a:r>
            <a:r>
              <a:rPr lang="en-US" sz="2000" dirty="0" smtClean="0"/>
              <a:t> </a:t>
            </a:r>
            <a:r>
              <a:rPr lang="sr-Cyrl-RS" sz="2000" dirty="0" smtClean="0"/>
              <a:t>(нпр. због гастректомије)</a:t>
            </a:r>
          </a:p>
          <a:p>
            <a:pPr lvl="1"/>
            <a:r>
              <a:rPr lang="sr-Cyrl-RS" sz="2000" dirty="0" smtClean="0"/>
              <a:t>смањеа дуодденална апсорптивна површина (колике)</a:t>
            </a:r>
          </a:p>
          <a:p>
            <a:pPr lvl="1"/>
            <a:r>
              <a:rPr lang="sr-Cyrl-RS" sz="2000" dirty="0" smtClean="0"/>
              <a:t>смањена редукција фери ну феро јон због недостатка супстанци које омогућавају редукцију (нпр. аскорбинска киселина)</a:t>
            </a:r>
          </a:p>
          <a:p>
            <a:pPr lvl="1"/>
            <a:r>
              <a:rPr lang="sr-Cyrl-RS" sz="2000" dirty="0" smtClean="0"/>
              <a:t>присуства супстанци које граде нерастворне комплксе са гвожђем</a:t>
            </a:r>
          </a:p>
          <a:p>
            <a:pPr lvl="1"/>
            <a:r>
              <a:rPr lang="sr-Cyrl-RS" sz="2000" dirty="0" smtClean="0"/>
              <a:t>промена на слузокожи црева (малапсорпција, дијареја)</a:t>
            </a:r>
          </a:p>
          <a:p>
            <a:pPr lvl="1"/>
            <a:endParaRPr lang="sr-Cyrl-RS" sz="2000" dirty="0" smtClean="0"/>
          </a:p>
          <a:p>
            <a:pPr lvl="1"/>
            <a:endParaRPr lang="sr-Cyrl-RS" sz="2000" dirty="0" smtClean="0"/>
          </a:p>
          <a:p>
            <a:pPr lvl="1"/>
            <a:endParaRPr lang="sr-Cyrl-RS" sz="2000" dirty="0" smtClean="0"/>
          </a:p>
          <a:p>
            <a:pPr lvl="1"/>
            <a:endParaRPr lang="en-US" sz="2000" dirty="0" smtClean="0"/>
          </a:p>
          <a:p>
            <a:pPr lvl="1"/>
            <a:endParaRPr lang="sr-Cyrl-RS" sz="20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27364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Дефицијенција гвожђа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400" dirty="0" smtClean="0"/>
              <a:t>Губитак крви</a:t>
            </a:r>
          </a:p>
          <a:p>
            <a:pPr lvl="1"/>
            <a:r>
              <a:rPr lang="sr-Cyrl-RS" sz="2000" dirty="0" smtClean="0"/>
              <a:t>Физиолошки – менструација и порођај</a:t>
            </a:r>
          </a:p>
          <a:p>
            <a:pPr lvl="1"/>
            <a:r>
              <a:rPr lang="sr-Cyrl-RS" sz="2000" dirty="0" smtClean="0"/>
              <a:t>Урином (нпр. пароксизмална ноћна хемоглобинурија, хроничне хемолизне ангиопатије</a:t>
            </a:r>
          </a:p>
          <a:p>
            <a:pPr lvl="1"/>
            <a:r>
              <a:rPr lang="sr-Cyrl-RS" sz="2000" dirty="0" smtClean="0"/>
              <a:t>Патолошки губитак крви у току акутног или хроничног крварења (пептички улкус, малигни тумори, дејства антиинфламаторних лекова или антикоагулантне терапије)</a:t>
            </a:r>
          </a:p>
          <a:p>
            <a:r>
              <a:rPr lang="sr-Cyrl-RS" sz="2400" dirty="0" smtClean="0"/>
              <a:t>Поремећена мобилизациј гвожђа из депоа – нпр. код паразитарних инфекција</a:t>
            </a:r>
          </a:p>
          <a:p>
            <a:pPr marL="0" indent="0">
              <a:buNone/>
            </a:pPr>
            <a:r>
              <a:rPr lang="sr-Cyrl-RS" sz="2400" dirty="0" smtClean="0"/>
              <a:t>Превенција дефицијенције гвожђа се спроводи правилном исхраном, а у случају повећаних захтева уношењем суплемената орално, а само у случају неуспеха оралне терапије гвожђе се даје парентерално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03560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Оптерећење гвожђем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4953000" cy="5410200"/>
          </a:xfrm>
        </p:spPr>
        <p:txBody>
          <a:bodyPr>
            <a:normAutofit lnSpcReduction="10000"/>
          </a:bodyPr>
          <a:lstStyle/>
          <a:p>
            <a:r>
              <a:rPr lang="sr-Cyrl-RS" sz="2400" dirty="0" smtClean="0"/>
              <a:t>Узроци оптерећења гвожђем су:</a:t>
            </a:r>
          </a:p>
          <a:p>
            <a:pPr lvl="1"/>
            <a:r>
              <a:rPr lang="sr-Cyrl-RS" sz="2000" dirty="0" smtClean="0"/>
              <a:t>Повећана апсорпција </a:t>
            </a:r>
          </a:p>
          <a:p>
            <a:pPr lvl="1"/>
            <a:r>
              <a:rPr lang="sr-Cyrl-RS" sz="2000" dirty="0" smtClean="0"/>
              <a:t>Сталне трансфузије крви при упорним анемијама услед неефективне еритропоезе или хипопластичне еритропоезе</a:t>
            </a:r>
          </a:p>
          <a:p>
            <a:r>
              <a:rPr lang="sr-Cyrl-RS" sz="2400" dirty="0" smtClean="0"/>
              <a:t>У случају вишка гвожђа у организму смањује се ресорпција на нивоу гастроинтестиналног тракта</a:t>
            </a:r>
          </a:p>
          <a:p>
            <a:r>
              <a:rPr lang="sr-Cyrl-RS" sz="2400" dirty="0" smtClean="0"/>
              <a:t>Уколико нема функционалног дефицита ради се о хемосидерози, а ако постоји оштећење органа због преоптерећења гвожђем говоримо о хемохроматози</a:t>
            </a:r>
          </a:p>
          <a:p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182" y="1295400"/>
            <a:ext cx="3255818" cy="211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D:\New folder\Marija\BIOHEMIJA\2018.19\IASF Med.biohemija\10.nedelja\hemosideroz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75" y="3886200"/>
            <a:ext cx="3209925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2026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Оптерећење гвожђем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Идиопатска хемохроматоза је наследни поремећај који карактерише прекомерна ресорпција гвожђа</a:t>
            </a:r>
          </a:p>
          <a:p>
            <a:r>
              <a:rPr lang="sr-Cyrl-RS" sz="2400" dirty="0" smtClean="0"/>
              <a:t>Последица оптерећења гвожђем су морфолошке и функционалне промене паренхимских ћелија. Механизми оштећења су:</a:t>
            </a:r>
          </a:p>
          <a:p>
            <a:pPr lvl="1"/>
            <a:r>
              <a:rPr lang="sr-Cyrl-RS" sz="2000" dirty="0" smtClean="0"/>
              <a:t>Директно токсично дејство гвожђа на оксидационе процесе у ћелији</a:t>
            </a:r>
          </a:p>
          <a:p>
            <a:pPr lvl="1"/>
            <a:r>
              <a:rPr lang="sr-Cyrl-RS" sz="2000" dirty="0" smtClean="0"/>
              <a:t>Повећано депоновање феритина и хемосидерина оштећује лизозоме, ослобађају се лизозомални ензими и долази до деструкције ћелије</a:t>
            </a:r>
          </a:p>
          <a:p>
            <a:pPr lvl="1"/>
            <a:r>
              <a:rPr lang="sr-Cyrl-RS" sz="2000" dirty="0" smtClean="0"/>
              <a:t>Гвожђе доводи до стварања слободних радикала који врше пероксидацију липида ћелијске мембране. Слободно гвожђе стимулише синтезу колагена и доводи до фиброзе и инсуфицијенције органа</a:t>
            </a:r>
          </a:p>
          <a:p>
            <a:r>
              <a:rPr lang="sr-Cyrl-RS" sz="2400" dirty="0" smtClean="0"/>
              <a:t>Највише су погођени јетра, срце, панкреас и гонаде</a:t>
            </a:r>
          </a:p>
          <a:p>
            <a:endParaRPr lang="sr-Cyrl-R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7118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Параметри за испитивање статуса гвожђа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 smtClean="0">
                <a:solidFill>
                  <a:srgbClr val="C00000"/>
                </a:solidFill>
              </a:rPr>
              <a:t>Хемоглобин </a:t>
            </a:r>
            <a:r>
              <a:rPr lang="sr-Cyrl-RS" sz="2400" dirty="0" smtClean="0"/>
              <a:t>– мерење концентрације хемоглобина је најједноставнија метода за процену статуса гвожђа -у случају недостатка гвожђа смањује се концентрација хемоглобина</a:t>
            </a:r>
          </a:p>
          <a:p>
            <a:r>
              <a:rPr lang="sr-Cyrl-RS" sz="2400" b="1" dirty="0" smtClean="0">
                <a:solidFill>
                  <a:srgbClr val="C00000"/>
                </a:solidFill>
              </a:rPr>
              <a:t>Морфологија еритроцита </a:t>
            </a:r>
            <a:r>
              <a:rPr lang="sr-Cyrl-RS" sz="2400" dirty="0" smtClean="0"/>
              <a:t>– недостатк гвожђа доводи до појаве хипохромне микроцитозе. Оваква морфологија еритроцита, међутим није специфична само за недостатк гвожђа, већ се јавља и у таласемијама и сидеробластним анемијама</a:t>
            </a:r>
          </a:p>
          <a:p>
            <a:r>
              <a:rPr lang="sr-Cyrl-RS" sz="2400" b="1" dirty="0" smtClean="0">
                <a:solidFill>
                  <a:srgbClr val="C00000"/>
                </a:solidFill>
              </a:rPr>
              <a:t>Еритроцитни индекси </a:t>
            </a:r>
            <a:r>
              <a:rPr lang="sr-Cyrl-RS" sz="2400" dirty="0" smtClean="0"/>
              <a:t>– М</a:t>
            </a:r>
            <a:r>
              <a:rPr lang="en-US" sz="2400" dirty="0" smtClean="0"/>
              <a:t>CV (</a:t>
            </a:r>
            <a:r>
              <a:rPr lang="en-US" sz="2400" i="1" dirty="0" smtClean="0"/>
              <a:t>Mean corpuscular volume) </a:t>
            </a:r>
            <a:r>
              <a:rPr lang="sr-Cyrl-RS" sz="2400" dirty="0" smtClean="0"/>
              <a:t>и</a:t>
            </a:r>
            <a:r>
              <a:rPr lang="sr-Cyrl-RS" sz="2400" i="1" dirty="0" smtClean="0"/>
              <a:t> </a:t>
            </a:r>
            <a:r>
              <a:rPr lang="en-US" sz="2400" i="1" dirty="0" smtClean="0"/>
              <a:t>MCH (Mean corpuscular </a:t>
            </a:r>
            <a:r>
              <a:rPr lang="en-US" sz="2400" i="1" dirty="0" err="1" smtClean="0"/>
              <a:t>hemoglobine</a:t>
            </a:r>
            <a:r>
              <a:rPr lang="en-US" sz="2400" i="1" dirty="0" smtClean="0"/>
              <a:t>)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су снижени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26571413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Параметри за испитивање статуса гвожђа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 smtClean="0">
                <a:solidFill>
                  <a:srgbClr val="C00000"/>
                </a:solidFill>
              </a:rPr>
              <a:t>Серумско гвожђе </a:t>
            </a:r>
            <a:r>
              <a:rPr lang="sr-Cyrl-RS" sz="2400" dirty="0" smtClean="0"/>
              <a:t>– појам концентрације серумског гвожђа подразумева гвожђе везано за трансферин. Концентрација гвожђа у серуму је снижена код многих пацијената са анемијом услед недостатка гвожђа</a:t>
            </a:r>
          </a:p>
          <a:p>
            <a:pPr marL="400050" lvl="1" indent="0">
              <a:buNone/>
            </a:pPr>
            <a:r>
              <a:rPr lang="sr-Cyrl-RS" sz="2400" dirty="0" smtClean="0"/>
              <a:t>Повећане концентрације гвожђа јављају се код поремећаја са нагомилавањем гвожђа – хемохроматозе, акутног тровања или после узимања препарата гвожђа</a:t>
            </a:r>
          </a:p>
          <a:p>
            <a:pPr marL="400050" lvl="1" indent="0">
              <a:buNone/>
            </a:pPr>
            <a:r>
              <a:rPr lang="sr-Cyrl-RS" sz="2400" dirty="0" smtClean="0"/>
              <a:t>Концентрација гвожђа варира у току дана, ујутру је виша него увече</a:t>
            </a:r>
          </a:p>
          <a:p>
            <a:pPr marL="400050" lvl="1" indent="0">
              <a:buNone/>
            </a:pPr>
            <a:r>
              <a:rPr lang="sr-Cyrl-RS" sz="2400" dirty="0" smtClean="0"/>
              <a:t>Референтни опсег за серумско гвожђе износи 9-29</a:t>
            </a:r>
            <a:r>
              <a:rPr lang="sr-Latn-BA" sz="2400" dirty="0" smtClean="0">
                <a:latin typeface="Times New Roman"/>
                <a:cs typeface="Times New Roman"/>
              </a:rPr>
              <a:t>µmol/L za muškarce, odnosno 7-27</a:t>
            </a:r>
            <a:r>
              <a:rPr lang="sr-Latn-BA" sz="2400" dirty="0">
                <a:latin typeface="Times New Roman"/>
                <a:cs typeface="Times New Roman"/>
              </a:rPr>
              <a:t> µmol/L</a:t>
            </a:r>
            <a:r>
              <a:rPr lang="sr-Latn-BA" sz="2400" dirty="0" smtClean="0">
                <a:latin typeface="Times New Roman"/>
                <a:cs typeface="Times New Roman"/>
              </a:rPr>
              <a:t> </a:t>
            </a:r>
            <a:r>
              <a:rPr lang="sr-Cyrl-RS" sz="2400" dirty="0" smtClean="0">
                <a:latin typeface="Times New Roman"/>
                <a:cs typeface="Times New Roman"/>
              </a:rPr>
              <a:t>за жене</a:t>
            </a:r>
            <a:endParaRPr lang="sr-Cyrl-RS" sz="2400" dirty="0" smtClean="0"/>
          </a:p>
        </p:txBody>
      </p:sp>
    </p:spTree>
    <p:extLst>
      <p:ext uri="{BB962C8B-B14F-4D97-AF65-F5344CB8AC3E}">
        <p14:creationId xmlns:p14="http://schemas.microsoft.com/office/powerpoint/2010/main" val="41787209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Параметри за испитивање статуса гвожђа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BA" sz="2400" b="1" dirty="0">
                <a:solidFill>
                  <a:srgbClr val="C00000"/>
                </a:solidFill>
              </a:rPr>
              <a:t>TIBC - </a:t>
            </a:r>
            <a:r>
              <a:rPr lang="sr-Latn-BA" sz="2400" i="1" dirty="0"/>
              <a:t>Total iron binding capacity </a:t>
            </a:r>
            <a:r>
              <a:rPr lang="sr-Cyrl-RS" sz="2400" dirty="0"/>
              <a:t>је максимална концентрација гвожђа коју могу да вежу серумски протеини, пре свега трансферин</a:t>
            </a:r>
            <a:r>
              <a:rPr lang="sr-Latn-BA" sz="2400" dirty="0"/>
              <a:t>. </a:t>
            </a:r>
            <a:r>
              <a:rPr lang="sr-Cyrl-RS" sz="2400" dirty="0"/>
              <a:t>Референтне вредности су 50-70</a:t>
            </a:r>
            <a:r>
              <a:rPr lang="sr-Cyrl-RS" sz="2400" dirty="0">
                <a:latin typeface="Times New Roman"/>
                <a:cs typeface="Times New Roman"/>
              </a:rPr>
              <a:t>µ</a:t>
            </a:r>
            <a:r>
              <a:rPr lang="sr-Latn-BA" sz="2400" dirty="0">
                <a:latin typeface="Times New Roman"/>
                <a:cs typeface="Times New Roman"/>
              </a:rPr>
              <a:t>mol/L</a:t>
            </a:r>
            <a:endParaRPr lang="sr-Cyrl-RS" sz="2400" dirty="0"/>
          </a:p>
          <a:p>
            <a:r>
              <a:rPr lang="sr-Latn-BA" sz="2400" b="1" dirty="0">
                <a:solidFill>
                  <a:srgbClr val="C00000"/>
                </a:solidFill>
              </a:rPr>
              <a:t>UIBC</a:t>
            </a:r>
            <a:r>
              <a:rPr lang="sr-Latn-BA" sz="2400" dirty="0"/>
              <a:t> - Unsaturated iron binding capacity </a:t>
            </a:r>
            <a:r>
              <a:rPr lang="sr-Cyrl-RS" sz="2400" dirty="0"/>
              <a:t>је резервни капацитет везивања гвожђа и нормално чини две трећине укупног капацитета</a:t>
            </a:r>
            <a:endParaRPr lang="en-US" sz="2400" dirty="0"/>
          </a:p>
          <a:p>
            <a:r>
              <a:rPr lang="sr-Cyrl-RS" sz="2400" b="1" dirty="0" smtClean="0">
                <a:solidFill>
                  <a:srgbClr val="C00000"/>
                </a:solidFill>
              </a:rPr>
              <a:t>Трансферин у серуму и капацитет везивања гвожђа </a:t>
            </a:r>
            <a:r>
              <a:rPr lang="sr-Cyrl-RS" sz="2400" dirty="0" smtClean="0"/>
              <a:t>- сатурација трансферина се израчунава као</a:t>
            </a:r>
          </a:p>
          <a:p>
            <a:pPr marL="0" indent="0">
              <a:buNone/>
            </a:pPr>
            <a:r>
              <a:rPr lang="sr-Cyrl-RS" sz="2400" b="1" dirty="0">
                <a:solidFill>
                  <a:srgbClr val="C00000"/>
                </a:solidFill>
              </a:rPr>
              <a:t>	</a:t>
            </a:r>
            <a:r>
              <a:rPr lang="sr-Cyrl-RS" sz="2400" dirty="0" smtClean="0">
                <a:solidFill>
                  <a:srgbClr val="C00000"/>
                </a:solidFill>
              </a:rPr>
              <a:t>Т</a:t>
            </a:r>
            <a:r>
              <a:rPr lang="en-US" sz="2400" dirty="0" smtClean="0">
                <a:solidFill>
                  <a:srgbClr val="C00000"/>
                </a:solidFill>
              </a:rPr>
              <a:t>SAT</a:t>
            </a:r>
            <a:r>
              <a:rPr lang="sr-Latn-BA" sz="2400" dirty="0" smtClean="0">
                <a:solidFill>
                  <a:srgbClr val="C00000"/>
                </a:solidFill>
              </a:rPr>
              <a:t>= 100</a:t>
            </a:r>
            <a:r>
              <a:rPr lang="sr-Cyrl-RS" sz="2400" dirty="0" smtClean="0">
                <a:solidFill>
                  <a:srgbClr val="C00000"/>
                </a:solidFill>
              </a:rPr>
              <a:t> </a:t>
            </a:r>
            <a:r>
              <a:rPr lang="sr-Latn-BA" sz="2400" dirty="0" smtClean="0">
                <a:solidFill>
                  <a:srgbClr val="C00000"/>
                </a:solidFill>
              </a:rPr>
              <a:t>x</a:t>
            </a:r>
            <a:r>
              <a:rPr lang="sr-Cyrl-RS" sz="2400" dirty="0" smtClean="0">
                <a:solidFill>
                  <a:srgbClr val="C00000"/>
                </a:solidFill>
              </a:rPr>
              <a:t> укупно серумско гвожђе /</a:t>
            </a:r>
            <a:r>
              <a:rPr lang="sr-Latn-BA" sz="2400" dirty="0" smtClean="0">
                <a:solidFill>
                  <a:srgbClr val="C00000"/>
                </a:solidFill>
              </a:rPr>
              <a:t>TIBC</a:t>
            </a:r>
          </a:p>
          <a:p>
            <a:pPr marL="0" indent="0">
              <a:buNone/>
            </a:pPr>
            <a:r>
              <a:rPr lang="sr-Latn-BA" sz="2400" dirty="0" smtClean="0">
                <a:solidFill>
                  <a:srgbClr val="C00000"/>
                </a:solidFill>
              </a:rPr>
              <a:t>       </a:t>
            </a:r>
            <a:r>
              <a:rPr lang="sr-Cyrl-RS" sz="2400" dirty="0" smtClean="0"/>
              <a:t>Нормалне вредности за Т</a:t>
            </a:r>
            <a:r>
              <a:rPr lang="sr-Latn-BA" sz="2400" dirty="0" smtClean="0"/>
              <a:t>SAT </a:t>
            </a:r>
            <a:r>
              <a:rPr lang="sr-Cyrl-RS" sz="2400" dirty="0" smtClean="0"/>
              <a:t>су 30-40%</a:t>
            </a:r>
            <a:endParaRPr lang="sr-Latn-BA" sz="24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8052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Параметри за испитивање статуса гвожђа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sr-Cyrl-RS" sz="2400" b="1" dirty="0" smtClean="0">
                <a:solidFill>
                  <a:srgbClr val="C00000"/>
                </a:solidFill>
              </a:rPr>
              <a:t>Феритин у серуму </a:t>
            </a:r>
            <a:r>
              <a:rPr lang="sr-Cyrl-RS" sz="2400" dirty="0" smtClean="0"/>
              <a:t>- је веома добар показатељ резерви гвожђа. У случају потпуног исцрпљења резерви гвожђа концентрација феритина пада на око 12</a:t>
            </a:r>
            <a:r>
              <a:rPr lang="sr-Cyrl-RS" sz="2400" dirty="0">
                <a:latin typeface="Times New Roman"/>
                <a:cs typeface="Times New Roman"/>
              </a:rPr>
              <a:t>µ</a:t>
            </a:r>
            <a:r>
              <a:rPr lang="sr-Latn-BA" sz="2400" dirty="0" smtClean="0"/>
              <a:t>g/mL</a:t>
            </a:r>
            <a:r>
              <a:rPr lang="sr-Cyrl-RS" sz="2400" dirty="0" smtClean="0"/>
              <a:t>. Феритин се у серуму налази у ниским концентрацијама, али је у равнотежи са укупним залихама феритина које одражавају резерве гвожђа у организму</a:t>
            </a:r>
            <a:endParaRPr lang="sr-Cyrl-RS" sz="24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sr-Cyrl-RS" sz="2400" dirty="0">
                <a:solidFill>
                  <a:srgbClr val="C00000"/>
                </a:solidFill>
              </a:rPr>
              <a:t>  </a:t>
            </a:r>
            <a:r>
              <a:rPr lang="sr-Cyrl-RS" sz="2400" dirty="0" smtClean="0">
                <a:solidFill>
                  <a:srgbClr val="C00000"/>
                </a:solidFill>
              </a:rPr>
              <a:t>   </a:t>
            </a:r>
            <a:r>
              <a:rPr lang="sr-Cyrl-RS" sz="2400" dirty="0" smtClean="0"/>
              <a:t>Концентрациа феритина опада врло брзо код дефицита       гвожђа (пре пада концентрације хемоглобина) тако да је пад феритина основни показатељ недостатка гвожђа</a:t>
            </a:r>
          </a:p>
          <a:p>
            <a:pPr marL="0" indent="0">
              <a:buNone/>
            </a:pPr>
            <a:r>
              <a:rPr lang="sr-Cyrl-RS" sz="2400" dirty="0" smtClean="0"/>
              <a:t>Референтне вредности феритина у серуму:</a:t>
            </a:r>
          </a:p>
          <a:p>
            <a:pPr marL="0" indent="0">
              <a:buNone/>
            </a:pPr>
            <a:r>
              <a:rPr lang="sr-Cyrl-RS" sz="2400" dirty="0" smtClean="0"/>
              <a:t>20-300</a:t>
            </a:r>
            <a:r>
              <a:rPr lang="sr-Cyrl-RS" sz="2400" dirty="0" smtClean="0">
                <a:latin typeface="Times New Roman"/>
                <a:cs typeface="Times New Roman"/>
              </a:rPr>
              <a:t>µ</a:t>
            </a:r>
            <a:r>
              <a:rPr lang="sr-Latn-BA" sz="2400" dirty="0" smtClean="0">
                <a:latin typeface="Times New Roman"/>
                <a:cs typeface="Times New Roman"/>
              </a:rPr>
              <a:t>g/L </a:t>
            </a:r>
            <a:r>
              <a:rPr lang="sr-Cyrl-RS" sz="2400" dirty="0" smtClean="0">
                <a:latin typeface="Times New Roman"/>
                <a:cs typeface="Times New Roman"/>
              </a:rPr>
              <a:t>за мушкарце</a:t>
            </a:r>
          </a:p>
          <a:p>
            <a:pPr marL="0" indent="0">
              <a:buNone/>
            </a:pPr>
            <a:r>
              <a:rPr lang="sr-Cyrl-RS" sz="2400" dirty="0" smtClean="0">
                <a:latin typeface="Times New Roman"/>
                <a:cs typeface="Times New Roman"/>
              </a:rPr>
              <a:t>15 - 120</a:t>
            </a:r>
            <a:r>
              <a:rPr lang="sr-Cyrl-RS" sz="2400" dirty="0">
                <a:latin typeface="Times New Roman"/>
                <a:cs typeface="Times New Roman"/>
              </a:rPr>
              <a:t>µ</a:t>
            </a:r>
            <a:r>
              <a:rPr lang="sr-Latn-BA" sz="2400" dirty="0">
                <a:latin typeface="Times New Roman"/>
                <a:cs typeface="Times New Roman"/>
              </a:rPr>
              <a:t>g/L </a:t>
            </a:r>
            <a:r>
              <a:rPr lang="sr-Cyrl-RS" sz="2400" dirty="0" smtClean="0">
                <a:latin typeface="Times New Roman"/>
                <a:cs typeface="Times New Roman"/>
              </a:rPr>
              <a:t>за жене</a:t>
            </a:r>
          </a:p>
          <a:p>
            <a:pPr marL="0" indent="0">
              <a:buNone/>
            </a:pPr>
            <a:endParaRPr lang="sr-Cyrl-RS" sz="2400" dirty="0" smtClean="0"/>
          </a:p>
        </p:txBody>
      </p:sp>
    </p:spTree>
    <p:extLst>
      <p:ext uri="{BB962C8B-B14F-4D97-AF65-F5344CB8AC3E}">
        <p14:creationId xmlns:p14="http://schemas.microsoft.com/office/powerpoint/2010/main" val="40843547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Параметри за испитивање статуса гвожђа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 smtClean="0">
                <a:solidFill>
                  <a:srgbClr val="C00000"/>
                </a:solidFill>
              </a:rPr>
              <a:t>Анализа трансферинских рецептора у серуму - </a:t>
            </a:r>
            <a:r>
              <a:rPr lang="sr-Cyrl-RS" sz="2400" dirty="0" smtClean="0"/>
              <a:t>концетрација растворљивог облика трансферинских рецептора у серуму је пропорционална дефициту гвожђа у ткивима, што је већи дефицит гвожђа већа је концентрација ових рецептора у серуму</a:t>
            </a:r>
          </a:p>
          <a:p>
            <a:pPr marL="400050" lvl="1" indent="0">
              <a:buNone/>
            </a:pPr>
            <a:r>
              <a:rPr lang="sr-Cyrl-RS" sz="2400" dirty="0" smtClean="0"/>
              <a:t>Ова анализа је специфичнији параметар у односу на концентрацију серумског феритина</a:t>
            </a:r>
          </a:p>
          <a:p>
            <a:pPr marL="400050" lvl="1" indent="0">
              <a:buNone/>
            </a:pPr>
            <a:r>
              <a:rPr lang="sr-Cyrl-RS" sz="2400" smtClean="0"/>
              <a:t>Користи се за процену статуса гвожђа код мале деце, адолесцената, жена за бвреме трудноће и спортиста јер су код њих због повећаних потреба резерве обично смањене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39819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Структура и функција хемопротеина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45259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Хемопротеини су група протеина који садрже хем као простетичну групу и многи имају веома вашне физиолошке улоге: хемоглобин, миоглобин, цитохроми, цитохром Р450, каталаза...</a:t>
            </a:r>
          </a:p>
          <a:p>
            <a:r>
              <a:rPr lang="sr-Cyrl-RS" sz="2400" dirty="0" smtClean="0"/>
              <a:t>Хем је комплекс порфирина, у чијој основи су четири пиролова прстена повезана метинским мостовима,  и феро облика гвожђа</a:t>
            </a:r>
          </a:p>
          <a:p>
            <a:r>
              <a:rPr lang="sr-Cyrl-RS" sz="2400" dirty="0" smtClean="0"/>
              <a:t>Гвожђе се налази у центру молекула хема везано за четири азота порфиринских прстенова, а може да гради још две додатне везе свака са различите стране планарног порфиринског прстена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38329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705600"/>
          </a:xfrm>
        </p:spPr>
        <p:txBody>
          <a:bodyPr/>
          <a:lstStyle/>
          <a:p>
            <a:r>
              <a:rPr lang="sr-Cyrl-RS" sz="2400" dirty="0" smtClean="0"/>
              <a:t>Организам стално рециклира гвожђе из еритроцита и на тај начин га чува</a:t>
            </a:r>
            <a:r>
              <a:rPr lang="en-US" sz="2400" dirty="0" smtClean="0"/>
              <a:t>, </a:t>
            </a:r>
            <a:r>
              <a:rPr lang="sr-Cyrl-RS" sz="2400" dirty="0" smtClean="0"/>
              <a:t>смањујући потребу за уносом</a:t>
            </a:r>
          </a:p>
          <a:p>
            <a:r>
              <a:rPr lang="sr-Cyrl-RS" sz="2400" dirty="0" smtClean="0"/>
              <a:t>И поред развијених механизама чувања, недостатак </a:t>
            </a:r>
            <a:r>
              <a:rPr lang="sr-Cyrl-RS" sz="2400" dirty="0"/>
              <a:t>гвожђа је једна од најчешћих нутритивних </a:t>
            </a:r>
            <a:r>
              <a:rPr lang="sr-Cyrl-RS" sz="2400" dirty="0" smtClean="0"/>
              <a:t>дефицијенција </a:t>
            </a:r>
            <a:endParaRPr lang="sr-Cyrl-RS" sz="2400" dirty="0"/>
          </a:p>
          <a:p>
            <a:r>
              <a:rPr lang="sr-Cyrl-RS" sz="2400" dirty="0" smtClean="0"/>
              <a:t>Према </a:t>
            </a:r>
            <a:r>
              <a:rPr lang="sr-Cyrl-RS" sz="2400" dirty="0"/>
              <a:t>процени Светске здравствене организације 2011. године је 800 милиона људи у свету, углавном жена и деце, патило од анемије изазване недостатком </a:t>
            </a:r>
            <a:r>
              <a:rPr lang="sr-Cyrl-RS" sz="2400" dirty="0" smtClean="0"/>
              <a:t>гвожђа</a:t>
            </a:r>
            <a:endParaRPr lang="en-US" sz="2400" dirty="0" smtClean="0"/>
          </a:p>
          <a:p>
            <a:endParaRPr lang="en-US" sz="24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971800"/>
            <a:ext cx="6629400" cy="374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7107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endParaRPr lang="sr-Cyrl-RS" sz="2400" dirty="0" smtClean="0"/>
          </a:p>
          <a:p>
            <a:r>
              <a:rPr lang="sr-Cyrl-RS" sz="2400" dirty="0" smtClean="0"/>
              <a:t>Хем у хемопротеинима има различите улоге у зависности од врсте и функције протеина</a:t>
            </a:r>
          </a:p>
          <a:p>
            <a:pPr lvl="1"/>
            <a:r>
              <a:rPr lang="sr-Cyrl-RS" sz="2000" dirty="0" smtClean="0"/>
              <a:t>У хемоглобину и миоглобину хем служи за реверзибилно везивање гвожђа</a:t>
            </a:r>
          </a:p>
          <a:p>
            <a:pPr lvl="1"/>
            <a:r>
              <a:rPr lang="sr-Cyrl-RS" sz="2000" dirty="0" smtClean="0"/>
              <a:t>У цитохромима служи као преносилац електрона</a:t>
            </a:r>
          </a:p>
          <a:p>
            <a:pPr lvl="1"/>
            <a:r>
              <a:rPr lang="sr-Cyrl-RS" sz="2000" dirty="0" smtClean="0"/>
              <a:t>Код ензима каталазе хем је део активног центра</a:t>
            </a:r>
          </a:p>
          <a:p>
            <a:r>
              <a:rPr lang="sr-Cyrl-RS" sz="2400" dirty="0" smtClean="0"/>
              <a:t>Хемоглобин и миоглобин имају различит афинитет према кисеонику</a:t>
            </a:r>
          </a:p>
          <a:p>
            <a:r>
              <a:rPr lang="sr-Cyrl-RS" sz="2400" dirty="0" smtClean="0"/>
              <a:t>Миоглобин представња резервоар кисеоника пре свега у ћелијама мишића, укључујући и срчани мишић. Миоглобин ослобађа кисеоник при веома ниском парцијлном притиску кисеоника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620896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Миоглобин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0" y="1295401"/>
            <a:ext cx="8915400" cy="2438400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Молекул миоглобина је једноланчани молекул од  </a:t>
            </a:r>
            <a:r>
              <a:rPr lang="sr-Cyrl-RS" sz="2400" dirty="0"/>
              <a:t>153 аминокиселине </a:t>
            </a:r>
            <a:r>
              <a:rPr lang="sr-Cyrl-RS" sz="2400" dirty="0" smtClean="0"/>
              <a:t>које формирају  </a:t>
            </a:r>
            <a:r>
              <a:rPr lang="sr-Cyrl-RS" sz="2400" dirty="0"/>
              <a:t>8 </a:t>
            </a:r>
            <a:r>
              <a:rPr lang="el-GR" sz="2400" dirty="0"/>
              <a:t>α</a:t>
            </a:r>
            <a:r>
              <a:rPr lang="sr-Cyrl-RS" sz="2400" dirty="0"/>
              <a:t>-хеликса (А-Н</a:t>
            </a:r>
            <a:r>
              <a:rPr lang="sr-Cyrl-RS" sz="2400" dirty="0" smtClean="0"/>
              <a:t>)</a:t>
            </a:r>
          </a:p>
          <a:p>
            <a:r>
              <a:rPr lang="sr-Cyrl-RS" sz="2400" dirty="0" smtClean="0"/>
              <a:t>Порфиринско језгро је смештено у хидрофобном џепу кога формирају неполарне аминокиселине Е и </a:t>
            </a:r>
            <a:r>
              <a:rPr lang="sr-Latn-BA" sz="2400" dirty="0" smtClean="0"/>
              <a:t>F</a:t>
            </a:r>
          </a:p>
          <a:p>
            <a:r>
              <a:rPr lang="sr-Cyrl-RS" sz="2400" dirty="0" smtClean="0"/>
              <a:t>На површини молекула се налазе хидрофилне групе</a:t>
            </a:r>
            <a:endParaRPr lang="en-US" sz="2400" dirty="0"/>
          </a:p>
        </p:txBody>
      </p:sp>
      <p:sp>
        <p:nvSpPr>
          <p:cNvPr id="5" name="AutoShape 6" descr="Ð ÐµÐ·ÑÐ»ÑÐ°Ñ ÑÐ»Ð¸ÐºÐ° Ð·Ð° mioglobi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449782"/>
            <a:ext cx="6562725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6488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Хемоглобин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6092"/>
            <a:ext cx="5715000" cy="5591908"/>
          </a:xfrm>
        </p:spPr>
        <p:txBody>
          <a:bodyPr>
            <a:normAutofit/>
          </a:bodyPr>
          <a:lstStyle/>
          <a:p>
            <a:r>
              <a:rPr lang="sr-Cyrl-RS" sz="2300" dirty="0" smtClean="0"/>
              <a:t>Хемоглобин је глобински тетрамер присутан у еритроцитима и има улогу у преносу кисеоника</a:t>
            </a:r>
          </a:p>
          <a:p>
            <a:r>
              <a:rPr lang="sr-Cyrl-RS" sz="2300" dirty="0" smtClean="0"/>
              <a:t>Чине га два пара идентичних ланаца </a:t>
            </a:r>
            <a:r>
              <a:rPr lang="el-GR" sz="2300" dirty="0" smtClean="0"/>
              <a:t>α</a:t>
            </a:r>
            <a:r>
              <a:rPr lang="sr-Cyrl-RS" sz="2300" dirty="0" smtClean="0"/>
              <a:t> и </a:t>
            </a:r>
            <a:r>
              <a:rPr lang="el-GR" sz="2300" dirty="0" smtClean="0"/>
              <a:t>β</a:t>
            </a:r>
            <a:r>
              <a:rPr lang="sr-Cyrl-RS" sz="2300" dirty="0" smtClean="0"/>
              <a:t>, а сваки ланац у свом џепу садржи простетичну групу хем</a:t>
            </a:r>
          </a:p>
          <a:p>
            <a:r>
              <a:rPr lang="el-GR" sz="2300" dirty="0" smtClean="0"/>
              <a:t>α</a:t>
            </a:r>
            <a:r>
              <a:rPr lang="sr-Cyrl-RS" sz="2300" dirty="0" smtClean="0"/>
              <a:t> глобински ланци се састоје од 141 , а </a:t>
            </a:r>
            <a:r>
              <a:rPr lang="el-GR" sz="2300" dirty="0" smtClean="0"/>
              <a:t>β</a:t>
            </a:r>
            <a:r>
              <a:rPr lang="sr-Cyrl-RS" sz="2300" dirty="0" smtClean="0"/>
              <a:t> ланци од 146 аминокиселина. </a:t>
            </a:r>
            <a:r>
              <a:rPr lang="el-GR" sz="2300" dirty="0" smtClean="0"/>
              <a:t>Α</a:t>
            </a:r>
            <a:r>
              <a:rPr lang="sr-Cyrl-RS" sz="2300" dirty="0" smtClean="0"/>
              <a:t> ланци садрже 7 хеликса, а </a:t>
            </a:r>
            <a:r>
              <a:rPr lang="el-GR" sz="2300" dirty="0" smtClean="0"/>
              <a:t>β</a:t>
            </a:r>
            <a:r>
              <a:rPr lang="sr-Cyrl-RS" sz="2300" dirty="0" smtClean="0"/>
              <a:t> ланци по 8 хеликса</a:t>
            </a:r>
          </a:p>
          <a:p>
            <a:r>
              <a:rPr lang="sr-Cyrl-RS" sz="2300" dirty="0" smtClean="0"/>
              <a:t>Феро атом хема садржи пет или шест координативних веза у зависности од тога да ли је у окси или дезокси облику. 4 везе су са пироловим прстеновима, пета веза је са глобинским ланцем, а шеста веза феро атома је за кисеоник</a:t>
            </a:r>
          </a:p>
          <a:p>
            <a:endParaRPr lang="en-US" sz="23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266092"/>
            <a:ext cx="3429000" cy="3305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48097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Хемоглобин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/>
              <a:t>Сваки глобински ланац садржи по један хем који може да веже један молекул кисеоника</a:t>
            </a:r>
            <a:endParaRPr lang="en-US" sz="2400" dirty="0"/>
          </a:p>
          <a:p>
            <a:r>
              <a:rPr lang="sr-Cyrl-RS" sz="2400" dirty="0" smtClean="0"/>
              <a:t>Феро атом хема садржи пет или шест координативних веза у зависности од тога да ли се ради о окси или деокси хемоглобину</a:t>
            </a:r>
          </a:p>
          <a:p>
            <a:r>
              <a:rPr lang="sr-Cyrl-RS" sz="2400" dirty="0" smtClean="0"/>
              <a:t>Дезокси форма хемоглобина се назива Т-форма (</a:t>
            </a:r>
            <a:r>
              <a:rPr lang="sr-Latn-BA" sz="2400" dirty="0" smtClean="0"/>
              <a:t>tense)</a:t>
            </a:r>
            <a:endParaRPr lang="sr-Cyrl-RS" sz="2400" dirty="0" smtClean="0"/>
          </a:p>
          <a:p>
            <a:r>
              <a:rPr lang="sr-Cyrl-RS" sz="2400" dirty="0" smtClean="0"/>
              <a:t>Везивање кисеониказа хемоглобин доводи до кидања неких јонских и водоничних веза што доводи до стварања </a:t>
            </a:r>
            <a:r>
              <a:rPr lang="sr-Latn-BA" sz="2400" dirty="0" smtClean="0"/>
              <a:t>R-</a:t>
            </a:r>
            <a:r>
              <a:rPr lang="sr-Cyrl-RS" sz="2400" dirty="0" smtClean="0"/>
              <a:t>форме </a:t>
            </a:r>
            <a:r>
              <a:rPr lang="sr-Latn-BA" sz="2400" dirty="0" smtClean="0"/>
              <a:t>(relax)</a:t>
            </a:r>
            <a:r>
              <a:rPr lang="sr-Cyrl-RS" sz="2400" dirty="0" smtClean="0"/>
              <a:t> у којој су полипептидни ланци слободнији за померање. </a:t>
            </a:r>
            <a:r>
              <a:rPr lang="sr-Latn-BA" sz="2400" dirty="0"/>
              <a:t>R-</a:t>
            </a:r>
            <a:r>
              <a:rPr lang="sr-Cyrl-RS" sz="2400" dirty="0" smtClean="0"/>
              <a:t>форма има велики афинитет за кисеоник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62361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Миоглобин може да веже један молекул кисеоника, а хемоглобин четири. Степен засићења ових места за везивање кисеоника код миоглобина и хемоглобина варира између 0 и 100%</a:t>
            </a:r>
          </a:p>
          <a:p>
            <a:r>
              <a:rPr lang="sr-Cyrl-RS" sz="2400" dirty="0" smtClean="0"/>
              <a:t>Крива која представља зависност степена засићења миоглобина или хемоглобина у односу на различите парцијалне притиске кисеоника назива се крива дисоцијације кисеоника</a:t>
            </a:r>
          </a:p>
          <a:p>
            <a:r>
              <a:rPr lang="sr-Cyrl-RS" sz="2400" dirty="0" smtClean="0"/>
              <a:t>Миоглобин има већи афинитет за кисеоник од хемоглобина. Улога миоглобина је је да веже кисеоник ослобођен из хемоглобина при ниским парцијалним протисцима у мишићима</a:t>
            </a:r>
          </a:p>
          <a:p>
            <a:r>
              <a:rPr lang="sr-Cyrl-RS" sz="2400" dirty="0" smtClean="0"/>
              <a:t>Миоглобин ослобађа кисеоник у мишићним ћелијама када је повећана потреба за кисеоником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927156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sr-Latn-BA" sz="3200" dirty="0" smtClean="0">
                <a:solidFill>
                  <a:srgbClr val="C00000"/>
                </a:solidFill>
              </a:rPr>
              <a:t>K</a:t>
            </a:r>
            <a:r>
              <a:rPr lang="sr-Cyrl-RS" sz="3200" dirty="0" smtClean="0">
                <a:solidFill>
                  <a:srgbClr val="C00000"/>
                </a:solidFill>
              </a:rPr>
              <a:t>рива дисоцијације кисеоника за миоглобин и хемоглобин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32188"/>
            <a:ext cx="8229600" cy="4461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54628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Хемоглобин и миоглобин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400" dirty="0" smtClean="0"/>
              <a:t>Крива дисоцијације миоглобина има хиперболични облик. Оксигенисани и дезоксигенисани миоглобин стоје у једноставној равнотежи која може бити померена у десно или лево у зависности од тога да ли је кисеоник додат или уклоњен</a:t>
            </a:r>
          </a:p>
          <a:p>
            <a:r>
              <a:rPr lang="sr-Cyrl-RS" sz="2400" dirty="0" smtClean="0"/>
              <a:t>Крива дисоцијације хемоглобина има сигмоидан облик пошто субјединице кисеоника показују кооперативност у везивању кисеоника, што значи да везивање кисеоника за један хем повећава афинитет других хем група према кисеонику и олакшава његово везивање – последњи кисеоник се веже 300 пута лакше него први молекул кисеоника</a:t>
            </a:r>
          </a:p>
          <a:p>
            <a:r>
              <a:rPr lang="sr-Cyrl-RS" sz="2400" dirty="0" smtClean="0"/>
              <a:t>Кооперативност хем група се назива хем-хем интеракција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242221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txBody>
          <a:bodyPr>
            <a:normAutofit lnSpcReduction="10000"/>
          </a:bodyPr>
          <a:lstStyle/>
          <a:p>
            <a:r>
              <a:rPr lang="sr-Cyrl-RS" sz="2400" dirty="0" smtClean="0"/>
              <a:t>На функцију хемоглобина утичу алостеријски модулатори:</a:t>
            </a:r>
          </a:p>
          <a:p>
            <a:pPr lvl="1"/>
            <a:r>
              <a:rPr lang="sr-Cyrl-RS" sz="2000" dirty="0" smtClean="0"/>
              <a:t>рО₂</a:t>
            </a:r>
          </a:p>
          <a:p>
            <a:pPr lvl="1"/>
            <a:r>
              <a:rPr lang="sr-Cyrl-RS" sz="2000" dirty="0" smtClean="0"/>
              <a:t>рН средине</a:t>
            </a:r>
          </a:p>
          <a:p>
            <a:pPr lvl="1"/>
            <a:r>
              <a:rPr lang="sr-Cyrl-RS" sz="2000" dirty="0"/>
              <a:t>рСО₂</a:t>
            </a:r>
          </a:p>
          <a:p>
            <a:pPr lvl="1"/>
            <a:r>
              <a:rPr lang="sr-Cyrl-RS" sz="2000" dirty="0" smtClean="0"/>
              <a:t>Расположивост 2,3-дифосфоглицерата (2,3-</a:t>
            </a:r>
            <a:r>
              <a:rPr lang="en-US" sz="2000" dirty="0" smtClean="0"/>
              <a:t>DPG)</a:t>
            </a:r>
            <a:endParaRPr lang="sr-Cyrl-RS" sz="2000" dirty="0" smtClean="0"/>
          </a:p>
          <a:p>
            <a:r>
              <a:rPr lang="sr-Cyrl-RS" sz="2400" dirty="0" smtClean="0"/>
              <a:t>Алостерни модулатори могу имати позитиван или негативан ефекат на афинитет хемоглобина према кисеонику</a:t>
            </a:r>
          </a:p>
          <a:p>
            <a:r>
              <a:rPr lang="sr-Cyrl-RS" sz="2400" dirty="0" smtClean="0"/>
              <a:t>Главни лиганд хемоглобина је кисеоник, а за исто место може да се веже и угљенмоноксид и то са већим афинитетом, што је разлог токсичности угљенмоноксида</a:t>
            </a:r>
          </a:p>
          <a:p>
            <a:r>
              <a:rPr lang="sr-Cyrl-RS" sz="2400" dirty="0" smtClean="0"/>
              <a:t>Алостерни ефектори мењају афинитет хемоглобина према кисеонику мењајући његову терцијерну и кватернерну структуру</a:t>
            </a:r>
          </a:p>
          <a:p>
            <a:r>
              <a:rPr lang="sr-Cyrl-RS" sz="2400" dirty="0" smtClean="0"/>
              <a:t>Ови алостерни ефектори не делују на афинитет миоглобина према кисеонику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sr-Cyrl-RS" sz="2400" dirty="0"/>
          </a:p>
          <a:p>
            <a:endParaRPr lang="sr-Cyrl-R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377048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1"/>
            <a:ext cx="8458200" cy="1828800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sr-Cyrl-RS" sz="2400" dirty="0"/>
              <a:t>Негативни алостерни модулатори везивања кисеоника за хемоглобин су Н⁺, СО₂ и 2,3-</a:t>
            </a:r>
            <a:r>
              <a:rPr lang="en-US" sz="2400" dirty="0"/>
              <a:t> DPG</a:t>
            </a:r>
            <a:r>
              <a:rPr lang="sr-Cyrl-RS" sz="2400" dirty="0"/>
              <a:t>. Они се везују за хемоглобин тако да га преводе у дезокси форму олакшавајући ослобађање кисеоника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545" y="2209800"/>
            <a:ext cx="4286250" cy="369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54258"/>
            <a:ext cx="4209617" cy="4253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79614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96000"/>
          </a:xfrm>
        </p:spPr>
        <p:txBody>
          <a:bodyPr>
            <a:normAutofit lnSpcReduction="10000"/>
          </a:bodyPr>
          <a:lstStyle/>
          <a:p>
            <a:r>
              <a:rPr lang="sr-Cyrl-RS" sz="2400" dirty="0" smtClean="0"/>
              <a:t>Утицај </a:t>
            </a:r>
            <a:r>
              <a:rPr lang="sr-Cyrl-RS" sz="2400" b="1" dirty="0" smtClean="0"/>
              <a:t>рН</a:t>
            </a:r>
            <a:r>
              <a:rPr lang="sr-Cyrl-RS" sz="2400" dirty="0" smtClean="0"/>
              <a:t> на афинитет хемоглобина према кисеонику се назива Боров ефекат – снижавање рН помера криву дисоцијације кисеоника удесно – кисеоник се лакше отпушта</a:t>
            </a:r>
          </a:p>
          <a:p>
            <a:r>
              <a:rPr lang="sr-Cyrl-RS" sz="2400" b="1" dirty="0" smtClean="0"/>
              <a:t>Угљенмоноксид </a:t>
            </a:r>
            <a:r>
              <a:rPr lang="sr-Cyrl-RS" sz="2400" dirty="0" smtClean="0"/>
              <a:t>када се веже за један или више хема доводи до преласка хемоглобина у </a:t>
            </a:r>
            <a:r>
              <a:rPr lang="sr-Latn-BA" sz="2400" dirty="0" smtClean="0"/>
              <a:t>R</a:t>
            </a:r>
            <a:r>
              <a:rPr lang="sr-Cyrl-RS" sz="2400" dirty="0" smtClean="0"/>
              <a:t>-конформацију, хем чвршће везује кисеоник и онемогућено је ослобађање кисеоника у ткивима – крива дисоцијације се помера улево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sr-Cyrl-RS" sz="2400" dirty="0" smtClean="0"/>
              <a:t>Пораст </a:t>
            </a:r>
            <a:r>
              <a:rPr lang="sr-Cyrl-RS" sz="2400" b="1" dirty="0" smtClean="0"/>
              <a:t>рСО₂ </a:t>
            </a:r>
            <a:r>
              <a:rPr lang="sr-Cyrl-RS" sz="2400" dirty="0" smtClean="0"/>
              <a:t>снижава афинитет хемоглобина према кисеонику – десни помак криве дисоцијације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sr-Cyrl-RS" sz="2400" b="1" dirty="0"/>
              <a:t>2,3-</a:t>
            </a:r>
            <a:r>
              <a:rPr lang="en-US" sz="2400" b="1" dirty="0" smtClean="0"/>
              <a:t>DPG</a:t>
            </a:r>
            <a:r>
              <a:rPr lang="sr-Cyrl-RS" sz="2400" b="1" dirty="0" smtClean="0"/>
              <a:t> </a:t>
            </a:r>
            <a:r>
              <a:rPr lang="sr-Cyrl-RS" sz="2400" dirty="0" smtClean="0"/>
              <a:t>је у еритроцитима присутан у истој концентрацији као и кисеоник и везује се само за дезоксихемоглобин, а ослобађа се из везе са хемоглобином при оксигенацији хемоглобина. Захваљујући 2,3-</a:t>
            </a:r>
            <a:r>
              <a:rPr lang="en-US" sz="2400" dirty="0" smtClean="0"/>
              <a:t>DPG</a:t>
            </a:r>
            <a:r>
              <a:rPr lang="sr-Cyrl-RS" sz="2400" dirty="0" smtClean="0"/>
              <a:t> хемоглобин ослобађа кисеоник у ткивима при ниском парцијалном притиску кисеоника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sr-Cyrl-RS" sz="2400" dirty="0"/>
          </a:p>
          <a:p>
            <a:endParaRPr lang="sr-Cyrl-RS" sz="2400" dirty="0" smtClean="0"/>
          </a:p>
          <a:p>
            <a:endParaRPr lang="sr-Cyrl-R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84178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Дневне потребе за гвожђем зависе од пола, узраста и физиолошког статуса организма и просечно износе 1,7</a:t>
            </a:r>
            <a:r>
              <a:rPr lang="en-US" sz="2400" dirty="0" smtClean="0"/>
              <a:t>mg </a:t>
            </a:r>
            <a:r>
              <a:rPr lang="sr-Cyrl-RS" sz="2400" dirty="0" smtClean="0"/>
              <a:t>дневно</a:t>
            </a:r>
          </a:p>
          <a:p>
            <a:r>
              <a:rPr lang="sr-Cyrl-RS" sz="2400" dirty="0" smtClean="0"/>
              <a:t>Повећан унос се препоручује код жена у репродуктивном периоду, нарочито током трудноће и лактације</a:t>
            </a:r>
          </a:p>
          <a:p>
            <a:endParaRPr lang="sr-Cyrl-RS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ГВОЖЂЕ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0" y="3657600"/>
            <a:ext cx="46101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5018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Нормални хумани хемоглобини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lnSpcReduction="10000"/>
          </a:bodyPr>
          <a:lstStyle/>
          <a:p>
            <a:r>
              <a:rPr lang="sr-Cyrl-RS" sz="2400" dirty="0" smtClean="0"/>
              <a:t>Постоји више врста хемоглобина у еритроцитима здравих</a:t>
            </a:r>
          </a:p>
          <a:p>
            <a:pPr lvl="1"/>
            <a:r>
              <a:rPr lang="sr-Cyrl-RS" sz="2000" dirty="0" smtClean="0">
                <a:solidFill>
                  <a:srgbClr val="C00000"/>
                </a:solidFill>
              </a:rPr>
              <a:t>Најзаступљенији је </a:t>
            </a:r>
            <a:r>
              <a:rPr lang="en-US" sz="2000" dirty="0" err="1" smtClean="0">
                <a:solidFill>
                  <a:srgbClr val="C00000"/>
                </a:solidFill>
              </a:rPr>
              <a:t>HbA</a:t>
            </a:r>
            <a:r>
              <a:rPr lang="en-US" sz="2000" dirty="0" smtClean="0">
                <a:solidFill>
                  <a:srgbClr val="C00000"/>
                </a:solidFill>
              </a:rPr>
              <a:t> (95</a:t>
            </a:r>
            <a:r>
              <a:rPr lang="sr-Latn-BA" sz="2000" dirty="0" smtClean="0">
                <a:solidFill>
                  <a:srgbClr val="C00000"/>
                </a:solidFill>
              </a:rPr>
              <a:t>-</a:t>
            </a:r>
            <a:r>
              <a:rPr lang="en-US" sz="2000" dirty="0" smtClean="0">
                <a:solidFill>
                  <a:srgbClr val="C00000"/>
                </a:solidFill>
              </a:rPr>
              <a:t>98</a:t>
            </a:r>
            <a:r>
              <a:rPr lang="sr-Latn-BA" sz="2000" dirty="0" smtClean="0">
                <a:solidFill>
                  <a:srgbClr val="C00000"/>
                </a:solidFill>
              </a:rPr>
              <a:t>%)</a:t>
            </a:r>
          </a:p>
          <a:p>
            <a:pPr lvl="1"/>
            <a:r>
              <a:rPr lang="sr-Latn-BA" sz="2000" dirty="0" smtClean="0">
                <a:solidFill>
                  <a:srgbClr val="C00000"/>
                </a:solidFill>
              </a:rPr>
              <a:t>HbA₂ -</a:t>
            </a:r>
            <a:r>
              <a:rPr lang="sr-Cyrl-RS" sz="2000" dirty="0" smtClean="0">
                <a:solidFill>
                  <a:srgbClr val="C00000"/>
                </a:solidFill>
              </a:rPr>
              <a:t>до 4%</a:t>
            </a:r>
          </a:p>
          <a:p>
            <a:pPr lvl="1"/>
            <a:r>
              <a:rPr lang="en-US" sz="2000" dirty="0" err="1" smtClean="0">
                <a:solidFill>
                  <a:srgbClr val="C00000"/>
                </a:solidFill>
              </a:rPr>
              <a:t>HbF</a:t>
            </a:r>
            <a:r>
              <a:rPr lang="en-US" sz="2000" dirty="0" smtClean="0">
                <a:solidFill>
                  <a:srgbClr val="C00000"/>
                </a:solidFill>
              </a:rPr>
              <a:t> 0.4</a:t>
            </a:r>
            <a:r>
              <a:rPr lang="sr-Cyrl-RS" sz="2000" dirty="0" smtClean="0">
                <a:solidFill>
                  <a:srgbClr val="C00000"/>
                </a:solidFill>
              </a:rPr>
              <a:t>-</a:t>
            </a:r>
            <a:r>
              <a:rPr lang="en-US" sz="2000" dirty="0" smtClean="0">
                <a:solidFill>
                  <a:srgbClr val="C00000"/>
                </a:solidFill>
              </a:rPr>
              <a:t>1%</a:t>
            </a:r>
            <a:endParaRPr lang="sr-Cyrl-RS" sz="2000" dirty="0" smtClean="0">
              <a:solidFill>
                <a:srgbClr val="C00000"/>
              </a:solidFill>
            </a:endParaRPr>
          </a:p>
          <a:p>
            <a:r>
              <a:rPr lang="sr-Latn-BA" sz="2400" dirty="0" smtClean="0"/>
              <a:t>HbA </a:t>
            </a:r>
            <a:r>
              <a:rPr lang="sr-Cyrl-RS" sz="2400" dirty="0" smtClean="0"/>
              <a:t>се састоји од 2</a:t>
            </a:r>
            <a:r>
              <a:rPr lang="el-GR" sz="2400" baseline="30000" dirty="0" smtClean="0"/>
              <a:t>α</a:t>
            </a:r>
            <a:r>
              <a:rPr lang="sr-Cyrl-RS" sz="2400" dirty="0" smtClean="0"/>
              <a:t> и 2</a:t>
            </a:r>
            <a:r>
              <a:rPr lang="el-GR" sz="2400" dirty="0" smtClean="0"/>
              <a:t>β</a:t>
            </a:r>
            <a:r>
              <a:rPr lang="sr-Cyrl-RS" sz="2400" dirty="0" smtClean="0"/>
              <a:t> ланца</a:t>
            </a:r>
          </a:p>
          <a:p>
            <a:r>
              <a:rPr lang="sr-Cyrl-RS" sz="2400" dirty="0" smtClean="0"/>
              <a:t>Н</a:t>
            </a:r>
            <a:r>
              <a:rPr lang="sr-Latn-BA" sz="2400" dirty="0" smtClean="0"/>
              <a:t>bA₂ </a:t>
            </a:r>
            <a:r>
              <a:rPr lang="sr-Cyrl-RS" sz="2400" dirty="0" smtClean="0"/>
              <a:t>чине 2</a:t>
            </a:r>
            <a:r>
              <a:rPr lang="en-US" sz="2400" dirty="0" smtClean="0"/>
              <a:t>α</a:t>
            </a:r>
            <a:r>
              <a:rPr lang="sr-Cyrl-RS" sz="2400" dirty="0" smtClean="0"/>
              <a:t> и 2</a:t>
            </a:r>
            <a:r>
              <a:rPr lang="el-GR" sz="2400" dirty="0" smtClean="0"/>
              <a:t>δ</a:t>
            </a:r>
            <a:r>
              <a:rPr lang="sr-Cyrl-RS" sz="2400" dirty="0" smtClean="0"/>
              <a:t> ланца</a:t>
            </a:r>
          </a:p>
          <a:p>
            <a:r>
              <a:rPr lang="sr-Latn-BA" sz="2400" dirty="0" smtClean="0"/>
              <a:t>HbF </a:t>
            </a:r>
            <a:r>
              <a:rPr lang="sr-Cyrl-RS" sz="2400" dirty="0" smtClean="0"/>
              <a:t>чине 2</a:t>
            </a:r>
            <a:r>
              <a:rPr lang="en-US" sz="2400" dirty="0"/>
              <a:t> α</a:t>
            </a:r>
            <a:r>
              <a:rPr lang="sr-Cyrl-RS" sz="2400" dirty="0" smtClean="0"/>
              <a:t> и 2</a:t>
            </a:r>
            <a:r>
              <a:rPr lang="el-GR" sz="2400" dirty="0" smtClean="0"/>
              <a:t>γ</a:t>
            </a:r>
            <a:r>
              <a:rPr lang="sr-Cyrl-RS" sz="2400" dirty="0" smtClean="0"/>
              <a:t> ланца</a:t>
            </a:r>
          </a:p>
          <a:p>
            <a:r>
              <a:rPr lang="sr-Cyrl-RS" sz="2400" dirty="0" smtClean="0"/>
              <a:t>У првим месецима интраутериног развоја доминантна форма хемоглобина је </a:t>
            </a:r>
            <a:r>
              <a:rPr lang="el-GR" sz="2400" dirty="0" smtClean="0"/>
              <a:t>ζ</a:t>
            </a:r>
            <a:r>
              <a:rPr lang="el-GR" sz="2400" dirty="0"/>
              <a:t>₂</a:t>
            </a:r>
            <a:r>
              <a:rPr lang="el-GR" sz="2400" dirty="0" smtClean="0"/>
              <a:t>ε₂</a:t>
            </a:r>
            <a:r>
              <a:rPr lang="sr-Cyrl-RS" sz="2400" dirty="0" smtClean="0"/>
              <a:t> форма где је </a:t>
            </a:r>
            <a:r>
              <a:rPr lang="el-GR" sz="2400" dirty="0" smtClean="0"/>
              <a:t>ζ</a:t>
            </a:r>
            <a:r>
              <a:rPr lang="sr-Cyrl-RS" sz="2400" dirty="0" smtClean="0"/>
              <a:t> еквивалент </a:t>
            </a:r>
            <a:r>
              <a:rPr lang="en-US" sz="2400" dirty="0" smtClean="0"/>
              <a:t>α</a:t>
            </a:r>
            <a:r>
              <a:rPr lang="sr-Cyrl-RS" sz="2400" dirty="0" smtClean="0"/>
              <a:t> ланцу, а </a:t>
            </a:r>
            <a:r>
              <a:rPr lang="el-GR" sz="2400" dirty="0" smtClean="0"/>
              <a:t>ε</a:t>
            </a:r>
            <a:r>
              <a:rPr lang="sr-Cyrl-RS" sz="2400" dirty="0" smtClean="0"/>
              <a:t> еквивалент </a:t>
            </a:r>
            <a:r>
              <a:rPr lang="el-GR" sz="2400" dirty="0" smtClean="0"/>
              <a:t>β</a:t>
            </a:r>
            <a:r>
              <a:rPr lang="sr-Cyrl-RS" sz="2400" dirty="0" smtClean="0"/>
              <a:t> ланцу. Један месец пре рођења доминира </a:t>
            </a:r>
            <a:r>
              <a:rPr lang="sr-Latn-BA" sz="2400" dirty="0" smtClean="0"/>
              <a:t>HbF</a:t>
            </a:r>
            <a:r>
              <a:rPr lang="sr-Cyrl-RS" sz="2400" dirty="0" smtClean="0"/>
              <a:t> који има већи афинитет према кисеонику од хемоглобина мајке и тако омогућава преузимање кисеоника из крви мајке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599547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sr-Latn-BA" sz="2400" dirty="0" smtClean="0"/>
              <a:t>Hb</a:t>
            </a:r>
            <a:r>
              <a:rPr lang="sr-Cyrl-RS" sz="2400" dirty="0" smtClean="0"/>
              <a:t>А почиње да се продукује 6 недеља пре рођења, а концентрацију као код одраслих достиже 6-12 месеци по рођењу</a:t>
            </a:r>
            <a:endParaRPr lang="sr-Latn-BA" sz="2400" dirty="0" smtClean="0"/>
          </a:p>
          <a:p>
            <a:r>
              <a:rPr lang="sr-Latn-BA" sz="2400" dirty="0" smtClean="0"/>
              <a:t>HbA₂ </a:t>
            </a:r>
            <a:r>
              <a:rPr lang="sr-Cyrl-RS" sz="2400" dirty="0" smtClean="0"/>
              <a:t>се јавља код беба у концентрацији од 0,2%, а током живота достигне концентрацију до 2,5%</a:t>
            </a:r>
          </a:p>
          <a:p>
            <a:r>
              <a:rPr lang="sr-Latn-BA" sz="2400" dirty="0" smtClean="0"/>
              <a:t>HbF </a:t>
            </a:r>
            <a:r>
              <a:rPr lang="sr-Cyrl-RS" sz="2400" dirty="0" smtClean="0"/>
              <a:t>почиње да се снижава и замењује са </a:t>
            </a:r>
            <a:r>
              <a:rPr lang="sr-Latn-BA" sz="2400" dirty="0" smtClean="0"/>
              <a:t>HbA</a:t>
            </a:r>
            <a:r>
              <a:rPr lang="sr-Cyrl-RS" sz="2400" dirty="0" smtClean="0"/>
              <a:t> након рођења, тако да у току прве године живота падне на 2%, у трећој на 1%, код одраслих на 0.4%</a:t>
            </a:r>
          </a:p>
          <a:p>
            <a:r>
              <a:rPr lang="sr-Cyrl-RS" sz="2400" dirty="0" smtClean="0"/>
              <a:t>Гликозилирани хемоглобин </a:t>
            </a:r>
            <a:r>
              <a:rPr lang="sr-Latn-BA" sz="2400" dirty="0" smtClean="0"/>
              <a:t>HbA₁</a:t>
            </a:r>
            <a:r>
              <a:rPr lang="sr-Cyrl-RS" sz="2400" dirty="0" smtClean="0"/>
              <a:t>с настаје гликозилацијом хемоглобина, а удео гликозилираног хемоглобина у укупној количини хемоглобина зависи од концентрације глукозе у крви, тако да је проценат гликозилираног хемоглобина представља одраз просечне гликемије у току животног века еритроцита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112444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Деривати хемоглобина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sz="2400" dirty="0" smtClean="0"/>
              <a:t>Везивањем различитих молекула за хем хемоглобина настају деривати хемоглобина</a:t>
            </a:r>
          </a:p>
          <a:p>
            <a:pPr lvl="1"/>
            <a:r>
              <a:rPr lang="sr-Cyrl-RS" sz="2000" dirty="0" smtClean="0"/>
              <a:t>Карбоксихемоглобин</a:t>
            </a:r>
          </a:p>
          <a:p>
            <a:pPr lvl="1"/>
            <a:r>
              <a:rPr lang="sr-Cyrl-RS" sz="2000" dirty="0" smtClean="0"/>
              <a:t>Сулфхемоглобин</a:t>
            </a:r>
          </a:p>
          <a:p>
            <a:pPr lvl="1"/>
            <a:r>
              <a:rPr lang="sr-Cyrl-RS" sz="2000" dirty="0" smtClean="0"/>
              <a:t>Метхемоглобин</a:t>
            </a:r>
          </a:p>
          <a:p>
            <a:r>
              <a:rPr lang="sr-Cyrl-RS" sz="2400" dirty="0" smtClean="0"/>
              <a:t>Карбоксихемоглобин </a:t>
            </a:r>
            <a:r>
              <a:rPr lang="sr-Latn-BA" sz="2400" dirty="0" smtClean="0"/>
              <a:t>HbCO </a:t>
            </a:r>
            <a:r>
              <a:rPr lang="sr-Cyrl-RS" sz="2400" dirty="0" smtClean="0"/>
              <a:t>настаје везивањем СО за хемоглобин за исто место за које се везује и кисеоник. То доводи до отежаног везивања кисеоника за хемоглобин и отежане дисоцијације кисеоника из оксихемоглобина. СО се везује и за хем групе других молекула – цитохрома, миоглобина. СО има 218 пута већи афинитет од кисеоника за хемоглобин</a:t>
            </a:r>
          </a:p>
          <a:p>
            <a:r>
              <a:rPr lang="sr-Cyrl-RS" sz="2400" dirty="0" smtClean="0"/>
              <a:t>СО унет егзогено, ако је присутан у вишим концентрацијама  делује токсично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57729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Деривати хемоглобина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/>
          </a:bodyPr>
          <a:lstStyle/>
          <a:p>
            <a:r>
              <a:rPr lang="sr-Cyrl-RS" sz="2400" dirty="0" smtClean="0"/>
              <a:t>Ефекат СО је обично изненадан јер је то гас без боје и мириса. Симптоми тровања су главобоља и блага диспнеја које се уочавају при концентрацији 10-15%. При концентрацији 20-30% главобоље су јаче уз поремећаје вида и расуђивања. Концентрације веће од 50% доводе до коме и конвулзије, а преко 60% су фаталне. </a:t>
            </a:r>
          </a:p>
          <a:p>
            <a:r>
              <a:rPr lang="sr-Cyrl-RS" sz="2400" dirty="0" smtClean="0"/>
              <a:t>У случају тровања користи се терапија кисеоником</a:t>
            </a:r>
          </a:p>
          <a:p>
            <a:r>
              <a:rPr lang="sr-Cyrl-RS" sz="2400" dirty="0" smtClean="0"/>
              <a:t>Хронична изложеност угљенмоноксиду доводи до релативне полицитемије</a:t>
            </a:r>
            <a:endParaRPr lang="sr-Latn-BA" sz="2400" dirty="0" smtClean="0"/>
          </a:p>
          <a:p>
            <a:r>
              <a:rPr lang="sr-Cyrl-RS" sz="2400" dirty="0" smtClean="0"/>
              <a:t>Сулфхемоглобин настаје везивањем сумпора за хемоглобин. Може се јавити код пацијената на терапији сулфонамидима, фенацетином, ацетанилидом, тринитротолуеном. </a:t>
            </a:r>
            <a:r>
              <a:rPr lang="sr-Cyrl-RS" sz="2400" smtClean="0"/>
              <a:t>Веза између сумпора и хемоглобина је иреверзибилна.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40728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Деривати хемоглобина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/>
          </a:bodyPr>
          <a:lstStyle/>
          <a:p>
            <a:r>
              <a:rPr lang="sr-Cyrl-RS" sz="2400" b="1" dirty="0" smtClean="0"/>
              <a:t>Метхемоглобин</a:t>
            </a:r>
            <a:r>
              <a:rPr lang="sr-Cyrl-RS" sz="2400" dirty="0" smtClean="0"/>
              <a:t> је оксидовани хемоглобин у коме је гвожђе хемоглобина из феро облика оксидовано у фери облик</a:t>
            </a:r>
          </a:p>
          <a:p>
            <a:r>
              <a:rPr lang="sr-Cyrl-RS" sz="2400" dirty="0" smtClean="0"/>
              <a:t>Због губитка електрона из хема, метхемоглобин не може реверзибилно да везује и преноси кисеоник. Ако је метхемоглобина више од 30% од укупног хемоглобина долази до хипоксије и цијанозе (метхемоглобинемија)</a:t>
            </a:r>
          </a:p>
          <a:p>
            <a:r>
              <a:rPr lang="sr-Cyrl-RS" sz="2400" dirty="0" smtClean="0"/>
              <a:t>Метхемоглобин се физиолошки континуирано ствара, али његова концентрација не прелази 1% у односу на укупан хемоглобин</a:t>
            </a:r>
          </a:p>
          <a:p>
            <a:r>
              <a:rPr lang="sr-Cyrl-RS" sz="2400" b="1" dirty="0" smtClean="0"/>
              <a:t>Хемихромини</a:t>
            </a:r>
            <a:r>
              <a:rPr lang="sr-Cyrl-RS" sz="2400" dirty="0" smtClean="0"/>
              <a:t> настају када се оксидација хемоглобина у метхемоглобин настави. Хемихромини преципитирају и граде </a:t>
            </a:r>
            <a:r>
              <a:rPr lang="en-US" sz="2400" dirty="0" smtClean="0"/>
              <a:t>Heinz</a:t>
            </a:r>
            <a:r>
              <a:rPr lang="sr-Cyrl-RS" sz="2400" dirty="0" smtClean="0"/>
              <a:t>-ова телашца због којих долази до лизе еритроцита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690172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Хемоглобинопатије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Хемоглобинопатије су обољења настала као последица неког од следећих фактора:</a:t>
            </a:r>
          </a:p>
          <a:p>
            <a:pPr lvl="1"/>
            <a:r>
              <a:rPr lang="sr-Cyrl-RS" sz="2000" dirty="0" smtClean="0"/>
              <a:t>продукције структурно измењених молекула хемоглобина</a:t>
            </a:r>
          </a:p>
          <a:p>
            <a:pPr lvl="1"/>
            <a:r>
              <a:rPr lang="sr-Cyrl-RS" sz="2000" dirty="0" smtClean="0"/>
              <a:t>продукцијом недовољне количине нормалног хемоглобина</a:t>
            </a:r>
          </a:p>
          <a:p>
            <a:pPr lvl="1"/>
            <a:r>
              <a:rPr lang="sr-Cyrl-RS" sz="2000" dirty="0" smtClean="0"/>
              <a:t>деловањем оба фактора</a:t>
            </a:r>
          </a:p>
          <a:p>
            <a:r>
              <a:rPr lang="sr-Cyrl-RS" sz="2400" dirty="0" smtClean="0"/>
              <a:t>Према овим узроцима хемоглобинопатије се деле на структурне варијанте и на таласемије или квантитативне поремећаје</a:t>
            </a:r>
          </a:p>
          <a:p>
            <a:r>
              <a:rPr lang="sr-Cyrl-RS" sz="2400" dirty="0" smtClean="0"/>
              <a:t>Откривено је више од 500 варијанти хемоглобина, од којих је преко 95% настало заменом једне аминокиселине у глобинском ланцу.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086957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Структурне варијанте хемоглобина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Најчешће структурне варијант е хемоглобина настају заменом једне аминокиселине у глобинском ланцу</a:t>
            </a:r>
          </a:p>
          <a:p>
            <a:r>
              <a:rPr lang="sr-Cyrl-RS" sz="2400" dirty="0" smtClean="0"/>
              <a:t>Ова промена може довести до функционалне промене хемоглобина – долази до промене афинитета хемоглобина према кисеонику</a:t>
            </a:r>
          </a:p>
          <a:p>
            <a:r>
              <a:rPr lang="sr-Cyrl-RS" sz="2400" dirty="0" smtClean="0"/>
              <a:t>Структурне варијанте су могуће и као инсерције или делеције аминокиселина или фузије полипептидних ланаца када долази до рекомбинације између глобинских гена</a:t>
            </a:r>
          </a:p>
          <a:p>
            <a:r>
              <a:rPr lang="sr-Cyrl-RS" sz="2400" dirty="0" smtClean="0"/>
              <a:t>Најчешће структурне варијанте хемоглобина су </a:t>
            </a:r>
            <a:r>
              <a:rPr lang="sr-Latn-BA" sz="2400" dirty="0" smtClean="0"/>
              <a:t>HbS, C, D-Punjab </a:t>
            </a:r>
            <a:r>
              <a:rPr lang="sr-Cyrl-RS" sz="2400" dirty="0" smtClean="0"/>
              <a:t>и Е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46328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Промене у аминокиселинама које се налазе на површини молекула углавном се не одражавају на функцију хемоглобина, осим у случају </a:t>
            </a:r>
            <a:r>
              <a:rPr lang="en-US" sz="2400" dirty="0" err="1" smtClean="0"/>
              <a:t>HbS</a:t>
            </a:r>
            <a:r>
              <a:rPr lang="sr-Cyrl-RS" sz="2400" dirty="0" smtClean="0"/>
              <a:t> где постоји супституција аминокиселине на површини и долази до полимеризације </a:t>
            </a:r>
            <a:r>
              <a:rPr lang="en-US" sz="2400" dirty="0" err="1" smtClean="0"/>
              <a:t>HbS</a:t>
            </a:r>
            <a:endParaRPr lang="en-US" sz="2400" dirty="0" smtClean="0"/>
          </a:p>
          <a:p>
            <a:r>
              <a:rPr lang="sr-Cyrl-RS" sz="2400" dirty="0" smtClean="0"/>
              <a:t>Промене у унутрашњим аминокиселинама доводе до дестабилизације хемоглобина и губитка његове функције</a:t>
            </a:r>
          </a:p>
          <a:p>
            <a:r>
              <a:rPr lang="sr-Cyrl-RS" sz="2400" dirty="0" smtClean="0"/>
              <a:t>Хемоглобин може бити дестабилизован и поремећајима секундарне, терцијерне или кватернерне структуре</a:t>
            </a:r>
          </a:p>
          <a:p>
            <a:r>
              <a:rPr lang="sr-Cyrl-RS" sz="2400" dirty="0" smtClean="0"/>
              <a:t>Структурне промене у молекулу хемоглобина показују различите клиничке манифестације – већина је асимптоматска, али могу довести и до значајних клиничких симптома – нарочито код особа које су хомозиготи за абнормални ген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547612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Хемоглобинопатије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	Хемоглобинопатије доводе до четири врста обољења:</a:t>
            </a:r>
          </a:p>
          <a:p>
            <a:endParaRPr lang="sr-Cyrl-RS" sz="24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sr-Cyrl-RS" sz="2000" dirty="0" smtClean="0"/>
              <a:t>Хемолитичке анемије. </a:t>
            </a:r>
            <a:r>
              <a:rPr lang="sr-Latn-BA" sz="2000" dirty="0" smtClean="0"/>
              <a:t>HbS </a:t>
            </a:r>
            <a:r>
              <a:rPr lang="sr-Cyrl-RS" sz="2000" dirty="0" smtClean="0"/>
              <a:t>и </a:t>
            </a:r>
            <a:r>
              <a:rPr lang="sr-Latn-BA" sz="2000" dirty="0" smtClean="0"/>
              <a:t>HbC</a:t>
            </a:r>
            <a:r>
              <a:rPr lang="sr-Cyrl-RS" sz="2000" dirty="0" smtClean="0"/>
              <a:t> мењају облик хемоглобиона, а то мења и облик еритроцита и доводи до стварања преципитата у еритроцитима – </a:t>
            </a:r>
            <a:r>
              <a:rPr lang="sr-Latn-BA" sz="2000" dirty="0" smtClean="0"/>
              <a:t>Heinz</a:t>
            </a:r>
            <a:r>
              <a:rPr lang="sr-Cyrl-RS" sz="2000" dirty="0" smtClean="0"/>
              <a:t>-ових телашаца</a:t>
            </a:r>
          </a:p>
          <a:p>
            <a:pPr marL="857250" lvl="1" indent="-457200">
              <a:buFont typeface="+mj-lt"/>
              <a:buAutoNum type="arabicPeriod"/>
            </a:pPr>
            <a:r>
              <a:rPr lang="sr-Cyrl-RS" sz="2000" dirty="0" smtClean="0"/>
              <a:t>Цијаноза – јавља се код метхемоглобинемија</a:t>
            </a:r>
          </a:p>
          <a:p>
            <a:pPr marL="857250" lvl="1" indent="-457200">
              <a:buFont typeface="+mj-lt"/>
              <a:buAutoNum type="arabicPeriod"/>
            </a:pPr>
            <a:r>
              <a:rPr lang="sr-Cyrl-RS" sz="2000" dirty="0" smtClean="0"/>
              <a:t>Еритроцитоза. Уколико замена аминокиселине у хемоглобину доведе до повећаног афинитета хемоглобина за кисеоник последица ће бити хипоксија ткива. Као последица хипоксије долази до стимулације еритропоезе. Овакав ефекат показују </a:t>
            </a:r>
            <a:r>
              <a:rPr lang="sr-Latn-BA" sz="2000" dirty="0" smtClean="0"/>
              <a:t>Hb Chesapeake, Rainer </a:t>
            </a:r>
            <a:r>
              <a:rPr lang="sr-Cyrl-RS" sz="2000" dirty="0" smtClean="0"/>
              <a:t>и </a:t>
            </a:r>
            <a:r>
              <a:rPr lang="sr-Latn-BA" sz="2000" dirty="0" smtClean="0"/>
              <a:t>Ypsilanti</a:t>
            </a:r>
            <a:endParaRPr lang="sr-Cyrl-RS" sz="20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sr-Cyrl-RS" sz="2000" dirty="0" smtClean="0"/>
              <a:t>Хипохромне анемије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297637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Анемија српастих ћелија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53400" cy="48307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Анемија српастих ћелија је код хомозигота последица структурно абнормалног хемоглобина где долази до замене једне аминокиселине и један је од најучесталијих генетских поремећаја – 0,5-1% западноафричких и америчких црнаца има овај поремећај</a:t>
            </a:r>
            <a:endParaRPr lang="sr-Cyrl-RS" sz="2400" dirty="0"/>
          </a:p>
          <a:p>
            <a:endParaRPr lang="sr-Cyrl-RS" sz="2400" dirty="0" smtClean="0"/>
          </a:p>
        </p:txBody>
      </p:sp>
      <p:pic>
        <p:nvPicPr>
          <p:cNvPr id="1027" name="Picture 3" descr="D:\New folder\Marija\BIOHEMIJA\2018.19\IASF Med.biohemija\10.nedelja\srpasta anemi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316288"/>
            <a:ext cx="4800600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286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marL="0" indent="0">
              <a:buNone/>
            </a:pPr>
            <a:r>
              <a:rPr lang="sr-Cyrl-RS" sz="2400" dirty="0"/>
              <a:t>У људком организму се у физиолошким условима налази око 50</a:t>
            </a:r>
            <a:r>
              <a:rPr lang="en-US" sz="2400" dirty="0"/>
              <a:t> mg</a:t>
            </a:r>
            <a:r>
              <a:rPr lang="sr-Cyrl-RS" sz="2400" dirty="0"/>
              <a:t>/</a:t>
            </a:r>
            <a:r>
              <a:rPr lang="en-US" sz="2400" dirty="0"/>
              <a:t>k</a:t>
            </a:r>
            <a:r>
              <a:rPr lang="sr-Latn-BA" sz="2400" dirty="0"/>
              <a:t>g</a:t>
            </a:r>
            <a:r>
              <a:rPr lang="en-US" sz="2400" dirty="0"/>
              <a:t> </a:t>
            </a:r>
            <a:r>
              <a:rPr lang="sr-Cyrl-RS" sz="2400" dirty="0"/>
              <a:t>телесне масе код мушкараца, односно 40</a:t>
            </a:r>
            <a:r>
              <a:rPr lang="sr-Latn-BA" sz="2400" dirty="0"/>
              <a:t>mg/kg </a:t>
            </a:r>
            <a:r>
              <a:rPr lang="sr-Cyrl-RS" sz="2400" dirty="0"/>
              <a:t>телесне масе код жена </a:t>
            </a:r>
            <a:endParaRPr lang="en-US" sz="2400" dirty="0"/>
          </a:p>
          <a:p>
            <a:endParaRPr lang="en-US" dirty="0"/>
          </a:p>
        </p:txBody>
      </p:sp>
      <p:pic>
        <p:nvPicPr>
          <p:cNvPr id="1026" name="Picture 2" descr="D:\New folder\Marija\BIOHEMIJA\2018.19\IASF Med.biohemija\10.nedelja\iron distri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57400"/>
            <a:ext cx="65913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57389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lnSpcReduction="10000"/>
          </a:bodyPr>
          <a:lstStyle/>
          <a:p>
            <a:r>
              <a:rPr lang="sr-Cyrl-RS" sz="2400" dirty="0" smtClean="0"/>
              <a:t>Српасти хемоглобин у дезоксигенисаном облику полимеризује при чему настаје српасти облик еритроцита, а као резултат тога долази до микроваскуларне оклузије и скраћења животног века еритроцита</a:t>
            </a:r>
          </a:p>
          <a:p>
            <a:r>
              <a:rPr lang="sr-Cyrl-RS" sz="2400" dirty="0" smtClean="0"/>
              <a:t>Клиничка манифестација српасте анемије укључује анемију, вазооклузивне кризе, оштећење органа и осетљивост на инфекције због смањене функције слезине</a:t>
            </a:r>
          </a:p>
          <a:p>
            <a:r>
              <a:rPr lang="sr-Cyrl-RS" sz="2400" dirty="0" smtClean="0"/>
              <a:t>Молекул </a:t>
            </a:r>
            <a:r>
              <a:rPr lang="en-US" sz="2400" dirty="0" err="1" smtClean="0"/>
              <a:t>HbS</a:t>
            </a:r>
            <a:r>
              <a:rPr lang="sr-Cyrl-RS" sz="2400" dirty="0" smtClean="0"/>
              <a:t> садржи два нормална </a:t>
            </a:r>
            <a:r>
              <a:rPr lang="el-GR" sz="2400" dirty="0" smtClean="0"/>
              <a:t>α</a:t>
            </a:r>
            <a:r>
              <a:rPr lang="sr-Cyrl-RS" sz="2400" dirty="0" smtClean="0"/>
              <a:t>-ланца и два мутантна </a:t>
            </a:r>
            <a:r>
              <a:rPr lang="el-GR" sz="2400" dirty="0" smtClean="0"/>
              <a:t>β</a:t>
            </a:r>
            <a:r>
              <a:rPr lang="sr-Cyrl-RS" sz="2400" dirty="0" smtClean="0"/>
              <a:t>-ланца у којима је глутамат на позицији 6 замењен валином. Тако измењени молекули стварају агрегате који деформишу облик еритроцита у српаст</a:t>
            </a:r>
          </a:p>
          <a:p>
            <a:r>
              <a:rPr lang="sr-Cyrl-RS" sz="2400" dirty="0" smtClean="0"/>
              <a:t>Ток крви у капиларима малог промера је блокиран, тако да се смањује снабдевање кисеоником, долази до аноксије, бола и смрти ћелија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6385998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Таласемије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6858000" cy="5867400"/>
          </a:xfrm>
        </p:spPr>
        <p:txBody>
          <a:bodyPr>
            <a:normAutofit lnSpcReduction="10000"/>
          </a:bodyPr>
          <a:lstStyle/>
          <a:p>
            <a:r>
              <a:rPr lang="sr-Cyrl-RS" sz="2400" dirty="0" smtClean="0"/>
              <a:t>Таласемија су наследна обољења која карактерише поремећај равнотеже у синтези глобинских ланаца</a:t>
            </a:r>
          </a:p>
          <a:p>
            <a:r>
              <a:rPr lang="sr-Cyrl-RS" sz="2400" dirty="0" smtClean="0"/>
              <a:t>Основна подела таласемија је извршена према томе да ли је синтеза глобинских ланаца потпуно одсутна или је синтеза у некој мери ипак присутна</a:t>
            </a:r>
          </a:p>
          <a:p>
            <a:r>
              <a:rPr lang="sr-Cyrl-RS" sz="2400" dirty="0" smtClean="0"/>
              <a:t>Најчешће и клинички најважније форме су </a:t>
            </a:r>
            <a:r>
              <a:rPr lang="el-GR" sz="2400" dirty="0" smtClean="0"/>
              <a:t>α</a:t>
            </a:r>
            <a:r>
              <a:rPr lang="sr-Cyrl-RS" sz="2400" dirty="0" smtClean="0"/>
              <a:t>- и </a:t>
            </a:r>
            <a:r>
              <a:rPr lang="el-GR" sz="2400" dirty="0" smtClean="0"/>
              <a:t>β</a:t>
            </a:r>
            <a:r>
              <a:rPr lang="sr-Cyrl-RS" sz="2400" dirty="0" smtClean="0"/>
              <a:t>-таласемије и структурна варијанта хемоглобина Е кај је налик таласемији. Ређе форме су </a:t>
            </a:r>
            <a:r>
              <a:rPr lang="el-GR" sz="2400" dirty="0" smtClean="0"/>
              <a:t>δ</a:t>
            </a:r>
            <a:r>
              <a:rPr lang="sr-Cyrl-RS" sz="2400" dirty="0" smtClean="0"/>
              <a:t>-</a:t>
            </a:r>
            <a:r>
              <a:rPr lang="el-GR" sz="2400" dirty="0" smtClean="0"/>
              <a:t>β</a:t>
            </a:r>
            <a:r>
              <a:rPr lang="sr-Cyrl-RS" sz="2400" dirty="0" smtClean="0"/>
              <a:t>-таласемије, а још ређе </a:t>
            </a:r>
            <a:r>
              <a:rPr lang="el-GR" sz="2400" dirty="0" smtClean="0"/>
              <a:t>γ</a:t>
            </a:r>
            <a:r>
              <a:rPr lang="sr-Cyrl-RS" sz="2400" dirty="0" smtClean="0"/>
              <a:t>-</a:t>
            </a:r>
            <a:r>
              <a:rPr lang="el-GR" sz="2400" dirty="0" smtClean="0"/>
              <a:t>δ</a:t>
            </a:r>
            <a:r>
              <a:rPr lang="sr-Cyrl-RS" sz="2400" dirty="0" smtClean="0"/>
              <a:t>-</a:t>
            </a:r>
            <a:r>
              <a:rPr lang="el-GR" sz="2400" dirty="0" smtClean="0"/>
              <a:t>β</a:t>
            </a:r>
            <a:r>
              <a:rPr lang="sr-Cyrl-RS" sz="2400" dirty="0" smtClean="0"/>
              <a:t>-таласемије</a:t>
            </a:r>
          </a:p>
          <a:p>
            <a:r>
              <a:rPr lang="sr-Cyrl-RS" sz="2400" dirty="0" smtClean="0"/>
              <a:t>Хетерозиготи не показују клиничке манифестације </a:t>
            </a:r>
          </a:p>
          <a:p>
            <a:r>
              <a:rPr lang="sr-Cyrl-RS" sz="2400" dirty="0" smtClean="0"/>
              <a:t>У таласемијама су еритроцити хипохромни и микроцитни</a:t>
            </a:r>
          </a:p>
          <a:p>
            <a:endParaRPr lang="sr-Cyrl-RS" sz="2400" dirty="0" smtClean="0"/>
          </a:p>
          <a:p>
            <a:endParaRPr lang="en-US" sz="2400" dirty="0"/>
          </a:p>
        </p:txBody>
      </p:sp>
      <p:pic>
        <p:nvPicPr>
          <p:cNvPr id="2050" name="Picture 2" descr="D:\New folder\Marija\BIOHEMIJA\2018.19\IASF Med.biohemija\10.nedelja\e3b98426b9b463b325d54fa76ac9808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838200"/>
            <a:ext cx="20320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59148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 smtClean="0">
                <a:solidFill>
                  <a:srgbClr val="C00000"/>
                </a:solidFill>
              </a:rPr>
              <a:t>β</a:t>
            </a:r>
            <a:r>
              <a:rPr lang="sr-Cyrl-RS" sz="3200" dirty="0" smtClean="0">
                <a:solidFill>
                  <a:srgbClr val="C00000"/>
                </a:solidFill>
              </a:rPr>
              <a:t>-таласемије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lnSpcReduction="10000"/>
          </a:bodyPr>
          <a:lstStyle/>
          <a:p>
            <a:r>
              <a:rPr lang="el-GR" sz="2400" dirty="0" smtClean="0"/>
              <a:t>β</a:t>
            </a:r>
            <a:r>
              <a:rPr lang="en-US" sz="2400" dirty="0" smtClean="0"/>
              <a:t>ᵒ</a:t>
            </a:r>
            <a:r>
              <a:rPr lang="sr-Cyrl-RS" sz="2400" dirty="0" smtClean="0"/>
              <a:t>-, </a:t>
            </a:r>
            <a:r>
              <a:rPr lang="el-GR" sz="2400" dirty="0" smtClean="0"/>
              <a:t>β⁺</a:t>
            </a:r>
            <a:r>
              <a:rPr lang="sr-Cyrl-RS" sz="2400" dirty="0" smtClean="0"/>
              <a:t>-, и </a:t>
            </a:r>
            <a:r>
              <a:rPr lang="el-GR" sz="2400" dirty="0" smtClean="0"/>
              <a:t>β⁺⁺</a:t>
            </a:r>
            <a:r>
              <a:rPr lang="sr-Cyrl-RS" sz="2400" dirty="0" smtClean="0"/>
              <a:t>-таласемије према степену дефицијенције у синтези </a:t>
            </a:r>
            <a:r>
              <a:rPr lang="el-GR" sz="2400" dirty="0" smtClean="0"/>
              <a:t>β</a:t>
            </a:r>
            <a:r>
              <a:rPr lang="sr-Cyrl-RS" sz="2400" dirty="0" smtClean="0"/>
              <a:t>-ланаца – од потпуног одсуства до емерене редукције</a:t>
            </a:r>
          </a:p>
          <a:p>
            <a:r>
              <a:rPr lang="sr-Cyrl-RS" sz="2400" dirty="0" smtClean="0"/>
              <a:t>Према клиничкој слици таласемије се деле на:</a:t>
            </a:r>
          </a:p>
          <a:p>
            <a:pPr lvl="1"/>
            <a:r>
              <a:rPr lang="sr-Cyrl-RS" sz="2000" dirty="0" smtClean="0"/>
              <a:t>таласемију мајор</a:t>
            </a:r>
          </a:p>
          <a:p>
            <a:pPr lvl="1"/>
            <a:r>
              <a:rPr lang="sr-Cyrl-RS" sz="2000" dirty="0" smtClean="0"/>
              <a:t>интермедијарну таласемију</a:t>
            </a:r>
          </a:p>
          <a:p>
            <a:pPr lvl="1"/>
            <a:r>
              <a:rPr lang="sr-Cyrl-RS" sz="2000" dirty="0" smtClean="0"/>
              <a:t>таласемију минор</a:t>
            </a:r>
          </a:p>
          <a:p>
            <a:pPr lvl="1"/>
            <a:r>
              <a:rPr lang="sr-Cyrl-RS" sz="2000" dirty="0" smtClean="0"/>
              <a:t>таласемију минима</a:t>
            </a:r>
          </a:p>
          <a:p>
            <a:r>
              <a:rPr lang="sr-Cyrl-RS" sz="2400" dirty="0" smtClean="0"/>
              <a:t>Због смањене синтезе </a:t>
            </a:r>
            <a:r>
              <a:rPr lang="el-GR" sz="2400" dirty="0" smtClean="0"/>
              <a:t>β</a:t>
            </a:r>
            <a:r>
              <a:rPr lang="sr-Cyrl-RS" sz="2400" dirty="0" smtClean="0"/>
              <a:t>-ланаца смањена је продукција </a:t>
            </a:r>
            <a:r>
              <a:rPr lang="sr-Latn-BA" sz="2400" dirty="0" smtClean="0"/>
              <a:t>HbA</a:t>
            </a:r>
            <a:r>
              <a:rPr lang="sr-Cyrl-RS" sz="2400" dirty="0" smtClean="0"/>
              <a:t> тако да су еритроцити хипохромни.</a:t>
            </a:r>
          </a:p>
          <a:p>
            <a:r>
              <a:rPr lang="sr-Cyrl-RS" sz="2400" dirty="0" smtClean="0"/>
              <a:t>Смањена синтеза </a:t>
            </a:r>
            <a:r>
              <a:rPr lang="sr-Latn-BA" sz="2400" dirty="0" smtClean="0"/>
              <a:t>HbA</a:t>
            </a:r>
            <a:r>
              <a:rPr lang="sr-Cyrl-RS" sz="2400" dirty="0" smtClean="0"/>
              <a:t> делимично је компензована повећаном синтезом </a:t>
            </a:r>
            <a:r>
              <a:rPr lang="en-US" sz="2400" dirty="0" err="1" smtClean="0"/>
              <a:t>HbF</a:t>
            </a:r>
            <a:r>
              <a:rPr lang="en-US" sz="2400" dirty="0" smtClean="0"/>
              <a:t> </a:t>
            </a:r>
            <a:r>
              <a:rPr lang="sr-Cyrl-RS" sz="2400" dirty="0" smtClean="0"/>
              <a:t>и </a:t>
            </a:r>
            <a:r>
              <a:rPr lang="en-US" sz="2400" dirty="0" err="1" smtClean="0"/>
              <a:t>HbA</a:t>
            </a:r>
            <a:r>
              <a:rPr lang="en-US" sz="2400" dirty="0" smtClean="0"/>
              <a:t>₂</a:t>
            </a:r>
            <a:r>
              <a:rPr lang="sr-Cyrl-RS" sz="2400" dirty="0" smtClean="0"/>
              <a:t>, али никад у довољној мери, тако да је анемија изражена, нарочито код потпуног одсуства синтезе </a:t>
            </a:r>
            <a:r>
              <a:rPr lang="el-GR" sz="2400" dirty="0" smtClean="0"/>
              <a:t>β</a:t>
            </a:r>
            <a:r>
              <a:rPr lang="sr-Cyrl-RS" sz="2400" dirty="0" smtClean="0"/>
              <a:t>-ланаца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4044198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Вишак </a:t>
            </a:r>
            <a:r>
              <a:rPr lang="el-GR" sz="2400" dirty="0" smtClean="0"/>
              <a:t>α</a:t>
            </a:r>
            <a:r>
              <a:rPr lang="sr-Cyrl-RS" sz="2400" dirty="0" smtClean="0"/>
              <a:t>-ланаца подлеже лакше оксидацији и стварању метхемоглобина, а као нус-продукт ствара се супероксид анјон и некисеонични радикали </a:t>
            </a:r>
          </a:p>
          <a:p>
            <a:r>
              <a:rPr lang="sr-Cyrl-RS" sz="2400" dirty="0" smtClean="0"/>
              <a:t>Оксидативно оштећење огледа се у деструкцији мембране еритроцита који постају подложнији хемолизи. </a:t>
            </a:r>
            <a:r>
              <a:rPr lang="sr-Cyrl-RS" sz="2400" dirty="0" smtClean="0"/>
              <a:t>Као последица тога долази до интензивније еритропоезе и проширења костне сржи</a:t>
            </a:r>
          </a:p>
          <a:p>
            <a:r>
              <a:rPr lang="sr-Cyrl-RS" sz="2400" dirty="0" smtClean="0"/>
              <a:t>Због хемолизе долази до појаве жутице, а честа је и холелитијаза</a:t>
            </a:r>
          </a:p>
          <a:p>
            <a:r>
              <a:rPr lang="sr-Cyrl-RS" sz="2400" dirty="0" smtClean="0"/>
              <a:t>Хиперспленизам узрокују леукоцитопенију и тромбоцитопенију, са повећаном склоношћу инфекцијама, односно крварењу</a:t>
            </a:r>
            <a:endParaRPr lang="sr-Cyrl-RS" sz="2400" dirty="0" smtClean="0"/>
          </a:p>
        </p:txBody>
      </p:sp>
    </p:spTree>
    <p:extLst>
      <p:ext uri="{BB962C8B-B14F-4D97-AF65-F5344CB8AC3E}">
        <p14:creationId xmlns:p14="http://schemas.microsoft.com/office/powerpoint/2010/main" val="256838041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Таласемије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K</a:t>
            </a:r>
            <a:r>
              <a:rPr lang="sr-Cyrl-RS" sz="2400" dirty="0" smtClean="0"/>
              <a:t>линичка слика </a:t>
            </a:r>
            <a:r>
              <a:rPr lang="el-GR" sz="2400" dirty="0" smtClean="0"/>
              <a:t>β</a:t>
            </a:r>
            <a:r>
              <a:rPr lang="sr-Cyrl-RS" sz="2400" dirty="0" smtClean="0"/>
              <a:t>-таласемије код хомозигота јавља се убрзо после рођења и временом се погоршава: отежано је дисање, телесна темпераура је повишена, повећана склоност ка инфекцијама, успорен раст и развој. </a:t>
            </a:r>
          </a:p>
          <a:p>
            <a:r>
              <a:rPr lang="sr-Cyrl-RS" sz="2400" dirty="0" smtClean="0"/>
              <a:t>Честе трансфузије доводе до хемоидерозе и оштећења срца, јетре и ендокриног система</a:t>
            </a:r>
          </a:p>
          <a:p>
            <a:r>
              <a:rPr lang="sr-Cyrl-RS" sz="2400" dirty="0" smtClean="0"/>
              <a:t>Главна хематолошка промена у крви свих таласемија је микроцитоза</a:t>
            </a:r>
          </a:p>
          <a:p>
            <a:r>
              <a:rPr lang="sr-Cyrl-RS" sz="2400" dirty="0" smtClean="0"/>
              <a:t>Дијагностички значај има повишена концентрација </a:t>
            </a:r>
            <a:r>
              <a:rPr lang="en-US" sz="2400" dirty="0" err="1" smtClean="0"/>
              <a:t>HbA</a:t>
            </a:r>
            <a:r>
              <a:rPr lang="sr-Cyrl-RS" sz="2400" dirty="0" smtClean="0"/>
              <a:t>₂</a:t>
            </a:r>
          </a:p>
          <a:p>
            <a:r>
              <a:rPr lang="sr-Cyrl-RS" sz="2400" dirty="0" smtClean="0"/>
              <a:t>Од биохемијских промена код таласемије мајор повишени су билирубини у серуму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019744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l-GR" sz="3200" dirty="0" smtClean="0">
                <a:solidFill>
                  <a:srgbClr val="C00000"/>
                </a:solidFill>
              </a:rPr>
              <a:t>α</a:t>
            </a:r>
            <a:r>
              <a:rPr lang="sr-Cyrl-RS" sz="3200" dirty="0" smtClean="0">
                <a:solidFill>
                  <a:srgbClr val="C00000"/>
                </a:solidFill>
              </a:rPr>
              <a:t>-таласемије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α</a:t>
            </a:r>
            <a:r>
              <a:rPr lang="sr-Cyrl-RS" sz="2400" dirty="0" smtClean="0"/>
              <a:t>-глобински ланац кодирају четири гена. У случају одсуства функције једног гена ради се о тихим носиоцима </a:t>
            </a:r>
            <a:r>
              <a:rPr lang="el-GR" sz="2400" dirty="0" smtClean="0"/>
              <a:t>α</a:t>
            </a:r>
            <a:r>
              <a:rPr lang="sr-Cyrl-RS" sz="2400" dirty="0" smtClean="0"/>
              <a:t>-таласемијског синдрома. Одсуство два гене даје таласемију минор. Одсуство три гена доводи до </a:t>
            </a:r>
            <a:r>
              <a:rPr lang="en-US" sz="2400" dirty="0" err="1" smtClean="0"/>
              <a:t>HbH</a:t>
            </a:r>
            <a:r>
              <a:rPr lang="sr-Cyrl-RS" sz="2400" dirty="0" smtClean="0"/>
              <a:t> болести, а одсуство сва четири гена даје </a:t>
            </a:r>
            <a:r>
              <a:rPr lang="en-US" sz="2400" i="1" dirty="0" err="1" smtClean="0"/>
              <a:t>hidrops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fetalis</a:t>
            </a:r>
            <a:endParaRPr lang="en-US" sz="2400" i="1" dirty="0" smtClean="0"/>
          </a:p>
          <a:p>
            <a:r>
              <a:rPr lang="en-US" sz="2400" dirty="0" err="1" smtClean="0"/>
              <a:t>Ko</a:t>
            </a:r>
            <a:r>
              <a:rPr lang="sr-Cyrl-RS" sz="2400" dirty="0" smtClean="0"/>
              <a:t>д свих облика </a:t>
            </a:r>
            <a:r>
              <a:rPr lang="el-GR" sz="2400" dirty="0" smtClean="0"/>
              <a:t>α</a:t>
            </a:r>
            <a:r>
              <a:rPr lang="sr-Cyrl-RS" sz="2400" dirty="0" smtClean="0"/>
              <a:t>-таласемије смањена је или одсутна синтеза </a:t>
            </a:r>
            <a:r>
              <a:rPr lang="en-US" sz="2400" dirty="0" err="1" smtClean="0"/>
              <a:t>HbA</a:t>
            </a:r>
            <a:r>
              <a:rPr lang="en-US" sz="2400" dirty="0" smtClean="0"/>
              <a:t>, </a:t>
            </a:r>
            <a:r>
              <a:rPr lang="en-US" sz="2400" dirty="0" err="1" smtClean="0"/>
              <a:t>HbA</a:t>
            </a:r>
            <a:r>
              <a:rPr lang="en-US" sz="2400" dirty="0" smtClean="0"/>
              <a:t>₂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en-US" sz="2400" dirty="0" err="1" smtClean="0"/>
              <a:t>HbF</a:t>
            </a:r>
            <a:endParaRPr lang="sr-Cyrl-RS" sz="2400" dirty="0" smtClean="0"/>
          </a:p>
          <a:p>
            <a:r>
              <a:rPr lang="sr-Cyrl-RS" sz="2400" dirty="0" smtClean="0"/>
              <a:t>Вишак других глобинских ланаца чини их подложнијим оксидативном оштећењу</a:t>
            </a:r>
          </a:p>
          <a:p>
            <a:r>
              <a:rPr lang="sr-Cyrl-RS" sz="2400" dirty="0" smtClean="0"/>
              <a:t>Тихи носиоци </a:t>
            </a:r>
            <a:r>
              <a:rPr lang="el-GR" sz="2400" dirty="0"/>
              <a:t>α</a:t>
            </a:r>
            <a:r>
              <a:rPr lang="sr-Cyrl-RS" sz="2400" dirty="0"/>
              <a:t>-таласемијског </a:t>
            </a:r>
            <a:r>
              <a:rPr lang="sr-Cyrl-RS" sz="2400" dirty="0" smtClean="0"/>
              <a:t>синдрома обично су асимтоматски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2861740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57200"/>
          </a:xfrm>
        </p:spPr>
        <p:txBody>
          <a:bodyPr>
            <a:noAutofit/>
          </a:bodyPr>
          <a:lstStyle/>
          <a:p>
            <a:r>
              <a:rPr lang="el-GR" sz="3200" dirty="0" smtClean="0">
                <a:solidFill>
                  <a:srgbClr val="C00000"/>
                </a:solidFill>
              </a:rPr>
              <a:t>α</a:t>
            </a:r>
            <a:r>
              <a:rPr lang="sr-Cyrl-RS" sz="3200" dirty="0" smtClean="0">
                <a:solidFill>
                  <a:srgbClr val="C00000"/>
                </a:solidFill>
              </a:rPr>
              <a:t>-таласемије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Губитак два гена доводи до благе анемије са значајном микроцитозом и промењеном морфологијом еритроцита</a:t>
            </a:r>
          </a:p>
          <a:p>
            <a:r>
              <a:rPr lang="en-US" sz="2400" dirty="0" err="1" smtClean="0"/>
              <a:t>HbH</a:t>
            </a:r>
            <a:r>
              <a:rPr lang="sr-Cyrl-RS" sz="2400" dirty="0" smtClean="0"/>
              <a:t> болест настаје због одсуства три </a:t>
            </a:r>
            <a:r>
              <a:rPr lang="el-GR" sz="2400" dirty="0" smtClean="0"/>
              <a:t>α</a:t>
            </a:r>
            <a:r>
              <a:rPr lang="sr-Cyrl-RS" sz="2400" dirty="0" smtClean="0"/>
              <a:t>-гена, аклиничку слику чине веома озбиљна анемија, хепатоспленомегалија, заостали раст и генарално слабост</a:t>
            </a:r>
          </a:p>
          <a:p>
            <a:r>
              <a:rPr lang="sr-Cyrl-RS" sz="2400" dirty="0" smtClean="0"/>
              <a:t>Хидропс фетуса доводи до интраутерине смрти, а рођени живи имају генерализоване едеме, масивну хепатоспленомегалију и срчану инсуфицејенцију, са преживљањем од свега неколико сати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3512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A</a:t>
            </a:r>
            <a:r>
              <a:rPr lang="sr-Cyrl-RS" sz="3200" dirty="0" smtClean="0">
                <a:solidFill>
                  <a:srgbClr val="C00000"/>
                </a:solidFill>
              </a:rPr>
              <a:t>псорпција гвожђа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Апсорпција гвожђа је главни фактор који контролише количину гвожђа у организму</a:t>
            </a:r>
          </a:p>
          <a:p>
            <a:r>
              <a:rPr lang="sr-Cyrl-RS" sz="2400" dirty="0" smtClean="0"/>
              <a:t>Дневно се просечном исхраном унесе око 10-20</a:t>
            </a:r>
            <a:r>
              <a:rPr lang="en-US" sz="2400" dirty="0" smtClean="0"/>
              <a:t>mg </a:t>
            </a:r>
            <a:r>
              <a:rPr lang="sr-Cyrl-RS" sz="2400" dirty="0" smtClean="0"/>
              <a:t>гвожђа, али се само 5-10% унете количине апсорбује</a:t>
            </a:r>
          </a:p>
          <a:p>
            <a:r>
              <a:rPr lang="sr-Cyrl-RS" sz="2400" dirty="0" smtClean="0"/>
              <a:t>Највеће количине су потребне код жена у репродуктивном периоду – око 2</a:t>
            </a:r>
            <a:r>
              <a:rPr lang="en-US" sz="2400" dirty="0" smtClean="0"/>
              <a:t>mg</a:t>
            </a:r>
            <a:r>
              <a:rPr lang="sr-Cyrl-RS" sz="2400" dirty="0" smtClean="0"/>
              <a:t> дневно, а у периоду трудноће и лактације 3-4</a:t>
            </a:r>
            <a:r>
              <a:rPr lang="en-US" sz="2400" dirty="0" smtClean="0"/>
              <a:t>mg </a:t>
            </a:r>
            <a:r>
              <a:rPr lang="sr-Cyrl-RS" sz="2400" dirty="0" smtClean="0"/>
              <a:t>дневно. Најмањи унос захтевају мушкарци и жене у постменопаузалном периоду - 1</a:t>
            </a:r>
            <a:r>
              <a:rPr lang="en-US" sz="2400" dirty="0" smtClean="0"/>
              <a:t>mg </a:t>
            </a:r>
            <a:r>
              <a:rPr lang="sr-Cyrl-RS" sz="2400" dirty="0" smtClean="0"/>
              <a:t>дневно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94611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A</a:t>
            </a:r>
            <a:r>
              <a:rPr lang="sr-Cyrl-RS" sz="3200" dirty="0">
                <a:solidFill>
                  <a:srgbClr val="C00000"/>
                </a:solidFill>
              </a:rPr>
              <a:t>псорпција гвожђа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Апсорпција гвожђа се може поделити на три фазе:</a:t>
            </a:r>
          </a:p>
          <a:p>
            <a:pPr lvl="1"/>
            <a:r>
              <a:rPr lang="sr-Cyrl-RS" sz="2000" dirty="0" smtClean="0"/>
              <a:t>Луминална фаза, у којој гвожђе у саставу хема или без хема постаје доступно за апсорпцију</a:t>
            </a:r>
          </a:p>
          <a:p>
            <a:pPr lvl="1"/>
            <a:r>
              <a:rPr lang="sr-Cyrl-RS" sz="2000" dirty="0" smtClean="0"/>
              <a:t>Апсорпција и процеси у ћелијама мукозе доуденума</a:t>
            </a:r>
          </a:p>
          <a:p>
            <a:pPr lvl="1"/>
            <a:r>
              <a:rPr lang="sr-Cyrl-RS" sz="2000" dirty="0" smtClean="0"/>
              <a:t>Трансфер дела гвожђа у циркулацију</a:t>
            </a:r>
          </a:p>
          <a:p>
            <a:r>
              <a:rPr lang="sr-Cyrl-RS" sz="2400" dirty="0" smtClean="0"/>
              <a:t>Апсорпција се интензивира када су потребе организма повећане</a:t>
            </a:r>
          </a:p>
          <a:p>
            <a:r>
              <a:rPr lang="sr-Cyrl-RS" sz="2400" dirty="0" smtClean="0"/>
              <a:t>Апсорпција се у дуоденуму и горњем делу танког црева одвија као активан процес</a:t>
            </a:r>
          </a:p>
        </p:txBody>
      </p:sp>
    </p:spTree>
    <p:extLst>
      <p:ext uri="{BB962C8B-B14F-4D97-AF65-F5344CB8AC3E}">
        <p14:creationId xmlns:p14="http://schemas.microsoft.com/office/powerpoint/2010/main" val="2453948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A</a:t>
            </a:r>
            <a:r>
              <a:rPr lang="sr-Cyrl-RS" sz="3200" dirty="0">
                <a:solidFill>
                  <a:srgbClr val="C00000"/>
                </a:solidFill>
              </a:rPr>
              <a:t>псорпција гвожђа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Нехемско гвожђе у х</a:t>
            </a:r>
            <a:r>
              <a:rPr lang="sr-Cyrl-RS" sz="2400" dirty="0"/>
              <a:t>р</a:t>
            </a:r>
            <a:r>
              <a:rPr lang="sr-Cyrl-RS" sz="2400" dirty="0" smtClean="0"/>
              <a:t>ани се углавном налази у фери – облику који је растворљив у киселој средини желуца, а нерастворљив у алкалној средини дуоденума</a:t>
            </a:r>
          </a:p>
          <a:p>
            <a:r>
              <a:rPr lang="sr-Cyrl-RS" sz="2400" dirty="0" smtClean="0"/>
              <a:t>Цревна мукоза лучи гастроферин који подстиче ресорпцију феро јона у дуоденум и може да веже 280 атома гвожђа по молекулу</a:t>
            </a:r>
          </a:p>
          <a:p>
            <a:r>
              <a:rPr lang="sr-Cyrl-RS" sz="2400" dirty="0" smtClean="0"/>
              <a:t>У ћелијама четкастог покрова дуоденума постоји активност ензима фери-редуктазе који фери-јон преводи у феро-јин који је погодан за апсорпцију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628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A</a:t>
            </a:r>
            <a:r>
              <a:rPr lang="sr-Cyrl-RS" sz="3200" dirty="0">
                <a:solidFill>
                  <a:srgbClr val="C00000"/>
                </a:solidFill>
              </a:rPr>
              <a:t>псорпција гвожђа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Гвожђе у саставу хема се апсорбује интегрално са хемом након одвајања од полипептидног ланца. Хем се апсорбује у мукозне ћелије, а затим се у ћелијама порфирински прстен отвара при чему се ослобађа гвожђе</a:t>
            </a:r>
          </a:p>
          <a:p>
            <a:r>
              <a:rPr lang="sr-Cyrl-RS" sz="2400" dirty="0" smtClean="0"/>
              <a:t>Гвожђе се може апсорбовати и између ћелија мукозе што је нарочито изражено у случају повећане цревне пермеабилности која је присутна у алкохолизму и при повећаном уносу гвожђа путем хране</a:t>
            </a:r>
          </a:p>
          <a:p>
            <a:r>
              <a:rPr lang="sr-Cyrl-RS" sz="2400" dirty="0" smtClean="0"/>
              <a:t>Променом интензитета апсорпције према потребама организма регулише се количина гвожђа у телу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12319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2423</TotalTime>
  <Words>3852</Words>
  <Application>Microsoft Office PowerPoint</Application>
  <PresentationFormat>On-screen Show (4:3)</PresentationFormat>
  <Paragraphs>296</Paragraphs>
  <Slides>56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PowerPoint Presentation</vt:lpstr>
      <vt:lpstr>ГВОЖЂЕ</vt:lpstr>
      <vt:lpstr>PowerPoint Presentation</vt:lpstr>
      <vt:lpstr>ГВОЖЂЕ</vt:lpstr>
      <vt:lpstr>PowerPoint Presentation</vt:lpstr>
      <vt:lpstr>Aпсорпција гвожђа</vt:lpstr>
      <vt:lpstr>Aпсорпција гвожђа</vt:lpstr>
      <vt:lpstr>Aпсорпција гвожђа</vt:lpstr>
      <vt:lpstr>Aпсорпција гвожђа</vt:lpstr>
      <vt:lpstr>Aпсорпција гвожђа</vt:lpstr>
      <vt:lpstr>Aпсорпција гвожђа</vt:lpstr>
      <vt:lpstr>Aпсорпција гвожђа</vt:lpstr>
      <vt:lpstr>Aпсорпција гвожђа</vt:lpstr>
      <vt:lpstr>Tранспорт гвожђа</vt:lpstr>
      <vt:lpstr>Tранспорт гвожђа</vt:lpstr>
      <vt:lpstr>  Tранспорт гвожђа Tрансферински рецептори постоје на површини свих ћелија Највећа експресија трансферинских рецептора је у ткивима која захтевају обимно и континуирано снабдевање гвожђем Еритроидни прекурсори костне сржи садрже 75% свих трансферинских рецептора, а затим следе јетра и плацента </vt:lpstr>
      <vt:lpstr>Депоновање гвожђа</vt:lpstr>
      <vt:lpstr>Депоновање гвожђа</vt:lpstr>
      <vt:lpstr>Излучивање гвожђа</vt:lpstr>
      <vt:lpstr>Поремећаји метаболизма гвожђа Дефицијенција гвожђа</vt:lpstr>
      <vt:lpstr>Дефицијенција гвожђа</vt:lpstr>
      <vt:lpstr>Оптерећење гвожђем</vt:lpstr>
      <vt:lpstr>Оптерећење гвожђем</vt:lpstr>
      <vt:lpstr>Параметри за испитивање статуса гвожђа</vt:lpstr>
      <vt:lpstr>Параметри за испитивање статуса гвожђа</vt:lpstr>
      <vt:lpstr>Параметри за испитивање статуса гвожђа</vt:lpstr>
      <vt:lpstr>Параметри за испитивање статуса гвожђа</vt:lpstr>
      <vt:lpstr>Параметри за испитивање статуса гвожђа</vt:lpstr>
      <vt:lpstr>Структура и функција хемопротеина</vt:lpstr>
      <vt:lpstr>PowerPoint Presentation</vt:lpstr>
      <vt:lpstr>Миоглобин</vt:lpstr>
      <vt:lpstr>Хемоглобин</vt:lpstr>
      <vt:lpstr>Хемоглобин</vt:lpstr>
      <vt:lpstr>PowerPoint Presentation</vt:lpstr>
      <vt:lpstr>Kрива дисоцијације кисеоника за миоглобин и хемоглобин</vt:lpstr>
      <vt:lpstr>Хемоглобин и миоглобин</vt:lpstr>
      <vt:lpstr>PowerPoint Presentation</vt:lpstr>
      <vt:lpstr>PowerPoint Presentation</vt:lpstr>
      <vt:lpstr>PowerPoint Presentation</vt:lpstr>
      <vt:lpstr>Нормални хумани хемоглобини</vt:lpstr>
      <vt:lpstr>PowerPoint Presentation</vt:lpstr>
      <vt:lpstr>Деривати хемоглобина</vt:lpstr>
      <vt:lpstr>Деривати хемоглобина</vt:lpstr>
      <vt:lpstr>Деривати хемоглобина</vt:lpstr>
      <vt:lpstr>Хемоглобинопатије</vt:lpstr>
      <vt:lpstr>Структурне варијанте хемоглобина</vt:lpstr>
      <vt:lpstr>PowerPoint Presentation</vt:lpstr>
      <vt:lpstr>Хемоглобинопатије</vt:lpstr>
      <vt:lpstr>Анемија српастих ћелија</vt:lpstr>
      <vt:lpstr>PowerPoint Presentation</vt:lpstr>
      <vt:lpstr>Таласемије</vt:lpstr>
      <vt:lpstr>β-таласемије</vt:lpstr>
      <vt:lpstr>PowerPoint Presentation</vt:lpstr>
      <vt:lpstr>Таласемије</vt:lpstr>
      <vt:lpstr>α-таласемије</vt:lpstr>
      <vt:lpstr>α-таласемије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69</cp:revision>
  <dcterms:created xsi:type="dcterms:W3CDTF">2018-06-14T17:13:44Z</dcterms:created>
  <dcterms:modified xsi:type="dcterms:W3CDTF">2018-06-23T12:46:06Z</dcterms:modified>
</cp:coreProperties>
</file>