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7" r:id="rId11"/>
    <p:sldId id="276" r:id="rId12"/>
    <p:sldId id="275" r:id="rId13"/>
    <p:sldId id="278" r:id="rId14"/>
    <p:sldId id="271" r:id="rId15"/>
    <p:sldId id="272" r:id="rId16"/>
    <p:sldId id="279" r:id="rId17"/>
    <p:sldId id="28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5ED5-268D-4969-A661-D26F702C2254}" type="datetimeFigureOut">
              <a:rPr lang="en-US" smtClean="0"/>
              <a:t>21-Aug-18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64F0-1E5A-42E0-A032-443A42FB0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898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5ED5-268D-4969-A661-D26F702C2254}" type="datetimeFigureOut">
              <a:rPr lang="en-US" smtClean="0"/>
              <a:t>21-Aug-18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64F0-1E5A-42E0-A032-443A42FB0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214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5ED5-268D-4969-A661-D26F702C2254}" type="datetimeFigureOut">
              <a:rPr lang="en-US" smtClean="0"/>
              <a:t>21-Aug-18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64F0-1E5A-42E0-A032-443A42FB0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009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5ED5-268D-4969-A661-D26F702C2254}" type="datetimeFigureOut">
              <a:rPr lang="en-US" smtClean="0"/>
              <a:t>21-Aug-18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64F0-1E5A-42E0-A032-443A42FB0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48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5ED5-268D-4969-A661-D26F702C2254}" type="datetimeFigureOut">
              <a:rPr lang="en-US" smtClean="0"/>
              <a:t>21-Aug-18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64F0-1E5A-42E0-A032-443A42FB0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823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5ED5-268D-4969-A661-D26F702C2254}" type="datetimeFigureOut">
              <a:rPr lang="en-US" smtClean="0"/>
              <a:t>21-Aug-18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64F0-1E5A-42E0-A032-443A42FB0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507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5ED5-268D-4969-A661-D26F702C2254}" type="datetimeFigureOut">
              <a:rPr lang="en-US" smtClean="0"/>
              <a:t>21-Aug-18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64F0-1E5A-42E0-A032-443A42FB0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590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5ED5-268D-4969-A661-D26F702C2254}" type="datetimeFigureOut">
              <a:rPr lang="en-US" smtClean="0"/>
              <a:t>21-Aug-18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64F0-1E5A-42E0-A032-443A42FB0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1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5ED5-268D-4969-A661-D26F702C2254}" type="datetimeFigureOut">
              <a:rPr lang="en-US" smtClean="0"/>
              <a:t>21-Aug-18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64F0-1E5A-42E0-A032-443A42FB0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428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5ED5-268D-4969-A661-D26F702C2254}" type="datetimeFigureOut">
              <a:rPr lang="en-US" smtClean="0"/>
              <a:t>21-Aug-18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64F0-1E5A-42E0-A032-443A42FB0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803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5ED5-268D-4969-A661-D26F702C2254}" type="datetimeFigureOut">
              <a:rPr lang="en-US" smtClean="0"/>
              <a:t>21-Aug-18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64F0-1E5A-42E0-A032-443A42FB0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178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F5ED5-268D-4969-A661-D26F702C2254}" type="datetimeFigureOut">
              <a:rPr lang="en-US" smtClean="0"/>
              <a:t>21-Aug-18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664F0-1E5A-42E0-A032-443A42FB0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987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r-Cyrl-CS" sz="2400" dirty="0" smtClean="0">
                <a:solidFill>
                  <a:schemeClr val="tx1"/>
                </a:solidFill>
                <a:latin typeface="Calibri" pitchFamily="34" charset="0"/>
              </a:rPr>
              <a:t>Интергисане академске студије фармације</a:t>
            </a:r>
            <a:endParaRPr lang="en-US" sz="240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0" indent="0" algn="ctr">
              <a:buNone/>
            </a:pPr>
            <a:r>
              <a:rPr lang="sr-Cyrl-RS" sz="2400" b="1" dirty="0" smtClean="0">
                <a:solidFill>
                  <a:schemeClr val="tx1"/>
                </a:solidFill>
              </a:rPr>
              <a:t>Медицинска биохемија</a:t>
            </a:r>
          </a:p>
          <a:p>
            <a:pPr marL="0" indent="0" algn="ctr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2</a:t>
            </a:r>
            <a:r>
              <a:rPr lang="sr-Cyrl-RS" sz="2000" dirty="0" smtClean="0">
                <a:solidFill>
                  <a:schemeClr val="tx1"/>
                </a:solidFill>
              </a:rPr>
              <a:t>. модул, 1</a:t>
            </a:r>
            <a:r>
              <a:rPr lang="en-US" sz="2000" dirty="0" smtClean="0">
                <a:solidFill>
                  <a:schemeClr val="tx1"/>
                </a:solidFill>
              </a:rPr>
              <a:t>0</a:t>
            </a:r>
            <a:r>
              <a:rPr lang="sr-Cyrl-RS" sz="2000" dirty="0" smtClean="0">
                <a:solidFill>
                  <a:schemeClr val="tx1"/>
                </a:solidFill>
              </a:rPr>
              <a:t>. наставна јединица</a:t>
            </a:r>
            <a:endParaRPr lang="sr-Cyrl-R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sr-Cyrl-RS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sr-Cyrl-RS" sz="4000" b="1" dirty="0" smtClean="0">
                <a:solidFill>
                  <a:srgbClr val="C00000"/>
                </a:solidFill>
              </a:rPr>
              <a:t>Метаболизма и регулација </a:t>
            </a:r>
            <a:r>
              <a:rPr lang="sr-Cyrl-RS" sz="4000" b="1" dirty="0" smtClean="0">
                <a:solidFill>
                  <a:srgbClr val="C00000"/>
                </a:solidFill>
              </a:rPr>
              <a:t>гвожђа</a:t>
            </a:r>
            <a:endParaRPr lang="sr-Latn-BA" sz="40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sr-Cyrl-RS" sz="3600" b="1" dirty="0" smtClean="0">
                <a:solidFill>
                  <a:srgbClr val="C00000"/>
                </a:solidFill>
              </a:rPr>
              <a:t>Клинички примери</a:t>
            </a:r>
            <a:endParaRPr lang="sr-Latn-BA" sz="36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sr-Cyrl-RS" sz="4000" b="1" dirty="0" smtClean="0">
              <a:solidFill>
                <a:srgbClr val="C00000"/>
              </a:solidFill>
            </a:endParaRPr>
          </a:p>
          <a:p>
            <a:endParaRPr lang="en-US" sz="2400" dirty="0"/>
          </a:p>
        </p:txBody>
      </p:sp>
      <p:pic>
        <p:nvPicPr>
          <p:cNvPr id="8" name="Picture 7" descr="E:\DOKUMENTI\Nimda dokumenti\memo gr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8600"/>
            <a:ext cx="7315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648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bg1"/>
                </a:solidFill>
              </a:rPr>
              <a:t>Case 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altLang="en-US" sz="2400" dirty="0" smtClean="0"/>
              <a:t>Жена црне расе, стара 34 године има дијагностиковану благу микроцитну анемију на основу рутинског прегледа крви пре неколико година.</a:t>
            </a:r>
            <a:r>
              <a:rPr lang="en-US" altLang="en-US" sz="2400" dirty="0" smtClean="0"/>
              <a:t> </a:t>
            </a:r>
            <a:r>
              <a:rPr lang="sr-Cyrl-RS" altLang="en-US" sz="2400" dirty="0" smtClean="0"/>
              <a:t>Нема никаквих симптома</a:t>
            </a:r>
            <a:r>
              <a:rPr lang="en-US" altLang="en-US" sz="2400" dirty="0" smtClean="0"/>
              <a:t>. </a:t>
            </a:r>
            <a:endParaRPr lang="sr-Cyrl-RS" altLang="en-US" sz="2400" dirty="0"/>
          </a:p>
          <a:p>
            <a:r>
              <a:rPr lang="sr-Cyrl-RS" altLang="en-US" sz="2400" dirty="0" smtClean="0"/>
              <a:t>Током последњих неколико година у више наврата је имала терапију гвожђем, али увек без одговора</a:t>
            </a:r>
            <a:endParaRPr lang="en-US" altLang="en-US" sz="2400" dirty="0" smtClean="0"/>
          </a:p>
          <a:p>
            <a:endParaRPr lang="en-US" altLang="en-US" sz="2400" dirty="0" smtClean="0"/>
          </a:p>
          <a:p>
            <a:r>
              <a:rPr lang="sr-Cyrl-RS" altLang="en-US" sz="2400" dirty="0" smtClean="0"/>
              <a:t>Шта би требало у овом случају разматрати</a:t>
            </a:r>
            <a:r>
              <a:rPr lang="en-US" altLang="en-US" sz="2400" dirty="0" smtClean="0"/>
              <a:t>? </a:t>
            </a:r>
          </a:p>
          <a:p>
            <a:endParaRPr lang="en-US" sz="2400" dirty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 dirty="0" smtClean="0"/>
              <a:t>Пацијент 2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27819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bg1"/>
                </a:solidFill>
              </a:rPr>
              <a:t>Case 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altLang="en-US" sz="2400" dirty="0" smtClean="0"/>
              <a:t>Лабораторија</a:t>
            </a:r>
            <a:r>
              <a:rPr lang="en-US" altLang="en-US" sz="2400" dirty="0" smtClean="0"/>
              <a:t>: </a:t>
            </a:r>
          </a:p>
          <a:p>
            <a:pPr lvl="1"/>
            <a:r>
              <a:rPr lang="en-US" altLang="en-US" sz="2400" dirty="0" smtClean="0"/>
              <a:t>HCT 31-34%</a:t>
            </a:r>
          </a:p>
          <a:p>
            <a:pPr lvl="1"/>
            <a:r>
              <a:rPr lang="en-US" altLang="en-US" sz="2400" dirty="0" err="1" smtClean="0"/>
              <a:t>Hgb</a:t>
            </a:r>
            <a:r>
              <a:rPr lang="en-US" altLang="en-US" sz="2400" dirty="0" smtClean="0"/>
              <a:t> 106-114g/L</a:t>
            </a:r>
          </a:p>
          <a:p>
            <a:pPr lvl="1"/>
            <a:r>
              <a:rPr lang="en-US" altLang="en-US" sz="2400" dirty="0" smtClean="0"/>
              <a:t>PLT 232-312/</a:t>
            </a:r>
            <a:r>
              <a:rPr lang="sr-Cyrl-RS" altLang="en-US" sz="2400" dirty="0" smtClean="0"/>
              <a:t>х10⁹</a:t>
            </a:r>
            <a:endParaRPr lang="en-US" altLang="en-US" sz="2400" dirty="0" smtClean="0"/>
          </a:p>
          <a:p>
            <a:pPr lvl="1"/>
            <a:r>
              <a:rPr lang="en-US" altLang="en-US" sz="2400" dirty="0" smtClean="0"/>
              <a:t>WBC 6</a:t>
            </a:r>
            <a:r>
              <a:rPr lang="sr-Cyrl-RS" altLang="en-US" sz="2400" dirty="0" smtClean="0"/>
              <a:t>.</a:t>
            </a:r>
            <a:r>
              <a:rPr lang="en-US" altLang="en-US" sz="2400" dirty="0" smtClean="0"/>
              <a:t>5-8</a:t>
            </a:r>
            <a:r>
              <a:rPr lang="sr-Cyrl-RS" altLang="en-US" sz="2400" dirty="0" smtClean="0"/>
              <a:t>х10⁹</a:t>
            </a:r>
            <a:endParaRPr lang="en-US" altLang="en-US" sz="2400" dirty="0" smtClean="0"/>
          </a:p>
          <a:p>
            <a:pPr lvl="1"/>
            <a:r>
              <a:rPr lang="en-US" altLang="en-US" sz="2400" dirty="0" smtClean="0"/>
              <a:t>MCV 72-74 </a:t>
            </a:r>
            <a:r>
              <a:rPr lang="en-US" altLang="en-US" sz="2400" dirty="0" smtClean="0">
                <a:latin typeface="Times New Roman"/>
                <a:cs typeface="Times New Roman"/>
              </a:rPr>
              <a:t>µ³</a:t>
            </a:r>
            <a:endParaRPr lang="sr-Cyrl-RS" altLang="en-US" sz="2400" dirty="0" smtClean="0">
              <a:latin typeface="Times New Roman"/>
              <a:cs typeface="Times New Roman"/>
            </a:endParaRPr>
          </a:p>
          <a:p>
            <a:pPr lvl="1"/>
            <a:endParaRPr lang="en-US" altLang="en-US" sz="2400" dirty="0" smtClean="0"/>
          </a:p>
          <a:p>
            <a:r>
              <a:rPr lang="sr-Cyrl-RS" altLang="en-US" sz="2400" dirty="0" smtClean="0"/>
              <a:t>Шта је диференцијална дијагноза</a:t>
            </a:r>
            <a:r>
              <a:rPr lang="en-US" altLang="en-US" sz="2400" dirty="0" smtClean="0"/>
              <a:t>? </a:t>
            </a:r>
          </a:p>
          <a:p>
            <a:endParaRPr lang="en-US" sz="2400" dirty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 dirty="0" smtClean="0"/>
              <a:t>Пацијент 2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27819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bg1"/>
                </a:solidFill>
              </a:rPr>
              <a:t>Case 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altLang="en-US" sz="3000" dirty="0" smtClean="0"/>
              <a:t>Диференцијална дијагноза</a:t>
            </a:r>
            <a:r>
              <a:rPr lang="en-US" altLang="en-US" sz="3000" dirty="0" smtClean="0"/>
              <a:t>: </a:t>
            </a:r>
          </a:p>
          <a:p>
            <a:pPr lvl="1"/>
            <a:r>
              <a:rPr lang="sr-Cyrl-RS" altLang="en-US" sz="2600" dirty="0" smtClean="0"/>
              <a:t>Гвожђе-дефицитна анемија</a:t>
            </a:r>
            <a:endParaRPr lang="en-US" altLang="en-US" sz="2600" dirty="0" smtClean="0"/>
          </a:p>
          <a:p>
            <a:pPr lvl="2"/>
            <a:r>
              <a:rPr lang="sr-Cyrl-RS" altLang="en-US" dirty="0" smtClean="0"/>
              <a:t>Недостатак комплијансе</a:t>
            </a:r>
            <a:r>
              <a:rPr lang="en-US" altLang="en-US" dirty="0" smtClean="0"/>
              <a:t>, </a:t>
            </a:r>
            <a:r>
              <a:rPr lang="sr-Cyrl-RS" altLang="en-US" dirty="0" smtClean="0"/>
              <a:t>недовољна доза</a:t>
            </a:r>
            <a:r>
              <a:rPr lang="en-US" altLang="en-US" dirty="0" smtClean="0"/>
              <a:t>, </a:t>
            </a:r>
            <a:r>
              <a:rPr lang="sr-Cyrl-RS" altLang="en-US" dirty="0" smtClean="0"/>
              <a:t>неадекватан препарат?</a:t>
            </a:r>
            <a:endParaRPr lang="en-US" altLang="en-US" dirty="0" smtClean="0"/>
          </a:p>
          <a:p>
            <a:pPr lvl="1"/>
            <a:r>
              <a:rPr lang="sr-Cyrl-RS" altLang="en-US" sz="2600" dirty="0" smtClean="0"/>
              <a:t>Бета таласемија</a:t>
            </a:r>
            <a:endParaRPr lang="en-US" altLang="en-US" sz="2600" dirty="0" smtClean="0"/>
          </a:p>
          <a:p>
            <a:pPr lvl="1"/>
            <a:r>
              <a:rPr lang="sr-Cyrl-RS" altLang="en-US" sz="2600" dirty="0" smtClean="0"/>
              <a:t>Алфа таласемија</a:t>
            </a:r>
            <a:endParaRPr lang="en-US" altLang="en-US" sz="2600" dirty="0" smtClean="0"/>
          </a:p>
          <a:p>
            <a:pPr lvl="1"/>
            <a:r>
              <a:rPr lang="sr-Cyrl-RS" altLang="en-US" sz="2600" dirty="0" smtClean="0"/>
              <a:t>Анемија у хроничним/инфламаторним боестима</a:t>
            </a:r>
            <a:endParaRPr lang="en-US" altLang="en-US" sz="2600" dirty="0" smtClean="0"/>
          </a:p>
          <a:p>
            <a:pPr lvl="1"/>
            <a:r>
              <a:rPr lang="sr-Cyrl-RS" altLang="en-US" sz="2600" dirty="0" smtClean="0"/>
              <a:t>Сидеробластна анемија</a:t>
            </a:r>
            <a:endParaRPr lang="en-US" altLang="en-US" sz="2600" dirty="0" smtClean="0"/>
          </a:p>
          <a:p>
            <a:pPr lvl="1"/>
            <a:r>
              <a:rPr lang="sr-Cyrl-RS" altLang="en-US" sz="2600" dirty="0" smtClean="0"/>
              <a:t>Олово</a:t>
            </a:r>
            <a:endParaRPr lang="en-US" altLang="en-US" sz="2600" dirty="0" smtClean="0"/>
          </a:p>
          <a:p>
            <a:r>
              <a:rPr lang="sr-Cyrl-RS" altLang="en-US" sz="3000" dirty="0" smtClean="0"/>
              <a:t>Које додатне лабораторијске тестове треба урадити</a:t>
            </a:r>
            <a:r>
              <a:rPr lang="en-US" altLang="en-US" sz="3000" dirty="0" smtClean="0"/>
              <a:t>? </a:t>
            </a:r>
          </a:p>
          <a:p>
            <a:endParaRPr lang="en-US" sz="2400" dirty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 dirty="0" smtClean="0"/>
              <a:t>Пацијент 2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27819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altLang="en-US" sz="2400" dirty="0" smtClean="0"/>
              <a:t>Параметри метаболизма гвожђа су у референтним границама</a:t>
            </a:r>
          </a:p>
          <a:p>
            <a:endParaRPr lang="en-US" altLang="en-US" sz="2400" dirty="0" smtClean="0"/>
          </a:p>
          <a:p>
            <a:r>
              <a:rPr lang="sr-Cyrl-RS" altLang="en-US" sz="2400" dirty="0" smtClean="0"/>
              <a:t>Тестови функције јетре и тиреоидног статуса су у физиолошким границама</a:t>
            </a:r>
          </a:p>
          <a:p>
            <a:endParaRPr lang="en-US" altLang="en-US" sz="2400" dirty="0" smtClean="0"/>
          </a:p>
          <a:p>
            <a:r>
              <a:rPr lang="sr-Cyrl-RS" altLang="en-US" sz="2400" dirty="0" smtClean="0"/>
              <a:t>Није била изложена олову</a:t>
            </a:r>
            <a:endParaRPr lang="en-US" altLang="en-US" sz="2400" dirty="0" smtClean="0"/>
          </a:p>
          <a:p>
            <a:endParaRPr lang="en-US" altLang="en-US" sz="2400" dirty="0" smtClean="0"/>
          </a:p>
          <a:p>
            <a:r>
              <a:rPr lang="sr-Cyrl-RS" altLang="en-US" sz="2400" dirty="0" smtClean="0"/>
              <a:t>Тражићемо размаз периферне крви и још једну анализу</a:t>
            </a:r>
            <a:r>
              <a:rPr lang="en-US" altLang="en-US" sz="2400" dirty="0" smtClean="0"/>
              <a:t>. </a:t>
            </a:r>
            <a:r>
              <a:rPr lang="sr-Cyrl-RS" altLang="en-US" sz="2400" dirty="0" smtClean="0"/>
              <a:t>Коју</a:t>
            </a:r>
            <a:r>
              <a:rPr lang="en-US" altLang="en-US" sz="2400" dirty="0" smtClean="0"/>
              <a:t>? </a:t>
            </a:r>
          </a:p>
          <a:p>
            <a:endParaRPr lang="en-US" dirty="0"/>
          </a:p>
        </p:txBody>
      </p:sp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 dirty="0" smtClean="0"/>
              <a:t>Пацијент 2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550177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bg1"/>
                </a:solidFill>
              </a:rPr>
              <a:t>Case 2</a:t>
            </a:r>
          </a:p>
        </p:txBody>
      </p:sp>
      <p:sp>
        <p:nvSpPr>
          <p:cNvPr id="23555" name="object 3"/>
          <p:cNvSpPr>
            <a:spLocks noChangeArrowheads="1"/>
          </p:cNvSpPr>
          <p:nvPr/>
        </p:nvSpPr>
        <p:spPr bwMode="auto">
          <a:xfrm>
            <a:off x="769884" y="1524000"/>
            <a:ext cx="7620000" cy="4190999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914400"/>
            <a:endParaRPr lang="en-US" altLang="en-US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 dirty="0" smtClean="0"/>
              <a:t>Пацијент 2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74170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bg1"/>
                </a:solidFill>
              </a:rPr>
              <a:t>Case 2</a:t>
            </a:r>
          </a:p>
        </p:txBody>
      </p:sp>
      <p:sp>
        <p:nvSpPr>
          <p:cNvPr id="24579" name="object 3"/>
          <p:cNvSpPr>
            <a:spLocks noChangeArrowheads="1"/>
          </p:cNvSpPr>
          <p:nvPr/>
        </p:nvSpPr>
        <p:spPr bwMode="auto">
          <a:xfrm>
            <a:off x="1616075" y="1600200"/>
            <a:ext cx="5911850" cy="42957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914400"/>
            <a:endParaRPr lang="en-US" altLang="en-US"/>
          </a:p>
        </p:txBody>
      </p:sp>
      <p:sp>
        <p:nvSpPr>
          <p:cNvPr id="24580" name="TextBox 1"/>
          <p:cNvSpPr txBox="1">
            <a:spLocks noChangeArrowheads="1"/>
          </p:cNvSpPr>
          <p:nvPr/>
        </p:nvSpPr>
        <p:spPr bwMode="auto">
          <a:xfrm>
            <a:off x="7258050" y="6572250"/>
            <a:ext cx="1962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1pPr>
            <a:lvl2pPr>
              <a:defRPr sz="2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3pPr>
            <a:lvl4pPr>
              <a:defRPr sz="20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4pPr>
            <a:lvl5pPr>
              <a:defRPr sz="20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9pPr>
          </a:lstStyle>
          <a:p>
            <a:r>
              <a:rPr lang="en-US" altLang="en-US" sz="1800"/>
              <a:t>ASH image bank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 dirty="0" smtClean="0"/>
              <a:t>Пацијент 2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999507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altLang="en-US" sz="2400" dirty="0" smtClean="0"/>
              <a:t>Тражићемо и електрофорезу хемоглобина</a:t>
            </a:r>
            <a:endParaRPr lang="en-US" altLang="en-US" sz="2400" dirty="0" smtClean="0"/>
          </a:p>
          <a:p>
            <a:pPr lvl="1"/>
            <a:r>
              <a:rPr lang="en-US" altLang="en-US" sz="2400" dirty="0" err="1" smtClean="0"/>
              <a:t>Hgb</a:t>
            </a:r>
            <a:r>
              <a:rPr lang="en-US" altLang="en-US" sz="2400" dirty="0" smtClean="0"/>
              <a:t> A = 97.5%</a:t>
            </a:r>
          </a:p>
          <a:p>
            <a:pPr lvl="1"/>
            <a:r>
              <a:rPr lang="en-US" altLang="en-US" sz="2400" dirty="0" err="1" smtClean="0"/>
              <a:t>Hgb</a:t>
            </a:r>
            <a:r>
              <a:rPr lang="en-US" altLang="en-US" sz="2400" dirty="0" smtClean="0"/>
              <a:t> A2 = 2.1%</a:t>
            </a:r>
          </a:p>
          <a:p>
            <a:pPr lvl="1"/>
            <a:r>
              <a:rPr lang="en-US" altLang="en-US" sz="2400" dirty="0" err="1" smtClean="0"/>
              <a:t>Hgb</a:t>
            </a:r>
            <a:r>
              <a:rPr lang="en-US" altLang="en-US" sz="2400" dirty="0" smtClean="0"/>
              <a:t> F = 0.6%</a:t>
            </a:r>
            <a:endParaRPr lang="sr-Cyrl-RS" altLang="en-US" sz="2400" dirty="0" smtClean="0"/>
          </a:p>
          <a:p>
            <a:pPr lvl="1"/>
            <a:endParaRPr lang="en-US" altLang="en-US" sz="2400" dirty="0" smtClean="0"/>
          </a:p>
          <a:p>
            <a:pPr lvl="1"/>
            <a:endParaRPr lang="en-US" altLang="en-US" dirty="0" smtClean="0"/>
          </a:p>
          <a:p>
            <a:pPr lvl="1"/>
            <a:endParaRPr lang="en-US" altLang="en-US" dirty="0" smtClean="0"/>
          </a:p>
          <a:p>
            <a:r>
              <a:rPr lang="sr-Cyrl-RS" altLang="en-US" sz="2400" dirty="0" smtClean="0"/>
              <a:t>Коју дијагнозу има пацијенткиња</a:t>
            </a:r>
            <a:r>
              <a:rPr lang="en-US" altLang="en-US" sz="2400" dirty="0" smtClean="0"/>
              <a:t>? </a:t>
            </a:r>
          </a:p>
          <a:p>
            <a:endParaRPr lang="en-US" dirty="0"/>
          </a:p>
        </p:txBody>
      </p:sp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 dirty="0" smtClean="0"/>
              <a:t>Пацијент 2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250" y="2895600"/>
            <a:ext cx="2573337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660" y="2209800"/>
            <a:ext cx="2652713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79885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altLang="en-US" sz="2400" dirty="0" smtClean="0"/>
              <a:t>Алфа таласемија са делецијом </a:t>
            </a:r>
            <a:r>
              <a:rPr lang="sr-Cyrl-RS" altLang="en-US" sz="2400" smtClean="0"/>
              <a:t>два гена</a:t>
            </a:r>
            <a:endParaRPr lang="sr-Cyrl-RS" altLang="en-US" sz="2400" dirty="0" smtClean="0"/>
          </a:p>
          <a:p>
            <a:endParaRPr lang="en-US" altLang="en-US" sz="2400" dirty="0" smtClean="0"/>
          </a:p>
          <a:p>
            <a:pPr lvl="1"/>
            <a:r>
              <a:rPr lang="sr-Cyrl-RS" altLang="en-US" sz="2400" dirty="0" smtClean="0"/>
              <a:t>Терапија није неопходна</a:t>
            </a:r>
            <a:endParaRPr lang="en-US" altLang="en-US" sz="2400" dirty="0" smtClean="0"/>
          </a:p>
          <a:p>
            <a:pPr lvl="1"/>
            <a:r>
              <a:rPr lang="sr-Cyrl-RS" altLang="en-US" sz="2400" dirty="0" smtClean="0"/>
              <a:t>Анемија није прогресивна</a:t>
            </a:r>
            <a:endParaRPr lang="en-US" altLang="en-US" sz="2400" dirty="0" smtClean="0"/>
          </a:p>
          <a:p>
            <a:pPr lvl="1"/>
            <a:r>
              <a:rPr lang="sr-Cyrl-RS" altLang="en-US" sz="2400" dirty="0" smtClean="0"/>
              <a:t>Нема других системских проблема</a:t>
            </a:r>
            <a:endParaRPr lang="en-US" altLang="en-US" sz="2400" dirty="0" smtClean="0"/>
          </a:p>
          <a:p>
            <a:pPr lvl="1"/>
            <a:r>
              <a:rPr lang="sr-Cyrl-RS" altLang="en-US" sz="2400" dirty="0" smtClean="0"/>
              <a:t>Често у пракси погрешно сматрана гвожђе-дефицитном анемијом или третирана као анемија у хроничним болестима</a:t>
            </a:r>
            <a:endParaRPr lang="en-US" sz="2400" dirty="0"/>
          </a:p>
        </p:txBody>
      </p:sp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 dirty="0" smtClean="0"/>
              <a:t>Пацијент 2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52008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Пацијент 1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altLang="en-US" sz="2600" dirty="0" smtClean="0"/>
              <a:t>Мушкарац стар 45 година,  </a:t>
            </a:r>
            <a:r>
              <a:rPr lang="sr-Cyrl-RS" altLang="en-US" sz="2600" dirty="0"/>
              <a:t>ј</a:t>
            </a:r>
            <a:r>
              <a:rPr lang="en-US" altLang="en-US" sz="2600" dirty="0" smtClean="0"/>
              <a:t>a</a:t>
            </a:r>
            <a:r>
              <a:rPr lang="sr-Cyrl-RS" altLang="en-US" sz="2600" dirty="0" smtClean="0"/>
              <a:t>вља се лекару због појачаног замарања током последњих неколико месеци</a:t>
            </a:r>
            <a:r>
              <a:rPr lang="en-US" altLang="en-US" sz="2600" dirty="0" smtClean="0"/>
              <a:t>.	</a:t>
            </a:r>
            <a:r>
              <a:rPr lang="sr-Cyrl-RS" altLang="en-US" sz="2600" dirty="0" smtClean="0"/>
              <a:t>Иначе нема хроничних болести.</a:t>
            </a:r>
            <a:r>
              <a:rPr lang="en-US" altLang="en-US" sz="2600" dirty="0" smtClean="0"/>
              <a:t>	</a:t>
            </a:r>
            <a:r>
              <a:rPr lang="sr-Cyrl-RS" altLang="en-US" sz="2600" dirty="0" smtClean="0"/>
              <a:t>Једина тегоба коју још описује је нелагодност у пределу желуца.</a:t>
            </a:r>
            <a:r>
              <a:rPr lang="en-US" altLang="en-US" sz="2600" dirty="0" smtClean="0"/>
              <a:t>	</a:t>
            </a:r>
            <a:r>
              <a:rPr lang="sr-Cyrl-RS" altLang="en-US" sz="2600" dirty="0" smtClean="0"/>
              <a:t>Једини лек који узима је из групе </a:t>
            </a:r>
            <a:r>
              <a:rPr lang="en-US" altLang="en-US" sz="2600" dirty="0" smtClean="0"/>
              <a:t>NSAIL </a:t>
            </a:r>
            <a:r>
              <a:rPr lang="sr-Cyrl-RS" altLang="en-US" sz="2600" dirty="0" smtClean="0"/>
              <a:t>због болова у колену изазваних ранијом повредом током играња тениса</a:t>
            </a:r>
            <a:endParaRPr lang="en-US" altLang="en-US" sz="2600" dirty="0" smtClean="0"/>
          </a:p>
          <a:p>
            <a:r>
              <a:rPr lang="sr-Cyrl-RS" altLang="en-US" sz="2600" dirty="0" smtClean="0"/>
              <a:t>Да ли је можда у питању анемија</a:t>
            </a:r>
            <a:r>
              <a:rPr lang="sr-Cyrl-RS" altLang="en-US" sz="2600" dirty="0"/>
              <a:t>?</a:t>
            </a:r>
            <a:r>
              <a:rPr lang="en-US" altLang="en-US" sz="2600" dirty="0" smtClean="0"/>
              <a:t> </a:t>
            </a:r>
            <a:r>
              <a:rPr lang="sr-Cyrl-RS" altLang="en-US" sz="2600" dirty="0" smtClean="0"/>
              <a:t>Шта би требало још питати пацијента?</a:t>
            </a:r>
            <a:endParaRPr lang="en-US" altLang="en-US" sz="2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482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Case A</a:t>
            </a:r>
          </a:p>
        </p:txBody>
      </p:sp>
      <p:sp>
        <p:nvSpPr>
          <p:cNvPr id="829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RS" altLang="en-US" sz="2400" dirty="0" smtClean="0"/>
              <a:t>Развој симптома</a:t>
            </a:r>
            <a:endParaRPr lang="en-US" altLang="en-US" sz="2400" dirty="0" smtClean="0"/>
          </a:p>
          <a:p>
            <a:pPr eaLnBrk="1" hangingPunct="1"/>
            <a:r>
              <a:rPr lang="sr-Cyrl-RS" altLang="en-US" sz="2400" dirty="0" smtClean="0"/>
              <a:t>Има ли крви у столици</a:t>
            </a:r>
            <a:endParaRPr lang="en-US" altLang="en-US" sz="2400" dirty="0" smtClean="0"/>
          </a:p>
          <a:p>
            <a:pPr eaLnBrk="1" hangingPunct="1"/>
            <a:r>
              <a:rPr lang="sr-Cyrl-RS" altLang="en-US" sz="2400" dirty="0" smtClean="0"/>
              <a:t>Да ли је узимао још неке лекове</a:t>
            </a:r>
            <a:endParaRPr lang="en-US" altLang="en-US" sz="2400" dirty="0" smtClean="0"/>
          </a:p>
          <a:p>
            <a:pPr eaLnBrk="1" hangingPunct="1"/>
            <a:r>
              <a:rPr lang="sr-Cyrl-RS" altLang="en-US" sz="2400" dirty="0" smtClean="0"/>
              <a:t>Да ли је раније био анемичан</a:t>
            </a:r>
            <a:r>
              <a:rPr lang="en-US" altLang="en-US" sz="2400" dirty="0" smtClean="0"/>
              <a:t>, </a:t>
            </a:r>
            <a:r>
              <a:rPr lang="sr-Cyrl-RS" altLang="en-US" sz="2400" dirty="0" smtClean="0"/>
              <a:t>претходна ККС</a:t>
            </a:r>
            <a:endParaRPr lang="en-US" altLang="en-US" sz="2400" dirty="0" smtClean="0"/>
          </a:p>
          <a:p>
            <a:pPr eaLnBrk="1" hangingPunct="1"/>
            <a:r>
              <a:rPr lang="sr-Cyrl-RS" altLang="en-US" sz="2400" dirty="0" smtClean="0"/>
              <a:t>Да ли постоји још неки симптом, претходна болест</a:t>
            </a:r>
            <a:endParaRPr lang="en-US" altLang="en-US" sz="2400" dirty="0" smtClean="0"/>
          </a:p>
          <a:p>
            <a:pPr eaLnBrk="1" hangingPunct="1"/>
            <a:r>
              <a:rPr lang="sr-Cyrl-RS" altLang="en-US" sz="2400" dirty="0" smtClean="0"/>
              <a:t>Породична анамнеза</a:t>
            </a:r>
            <a:endParaRPr lang="en-US" altLang="en-US" sz="2400" dirty="0" smtClean="0"/>
          </a:p>
          <a:p>
            <a:pPr eaLnBrk="1" hangingPunct="1"/>
            <a:r>
              <a:rPr lang="sr-Cyrl-RS" altLang="en-US" sz="2400" dirty="0" smtClean="0"/>
              <a:t>Исхрана</a:t>
            </a:r>
            <a:endParaRPr lang="en-US" altLang="en-US" sz="2400" dirty="0" smtClean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 smtClean="0"/>
              <a:t>Пацијент 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53584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bg1"/>
                </a:solidFill>
              </a:rPr>
              <a:t>Case A</a:t>
            </a:r>
          </a:p>
        </p:txBody>
      </p:sp>
      <p:sp>
        <p:nvSpPr>
          <p:cNvPr id="83971" name="Content Placeholder 2"/>
          <p:cNvSpPr>
            <a:spLocks noGrp="1"/>
          </p:cNvSpPr>
          <p:nvPr>
            <p:ph idx="1"/>
          </p:nvPr>
        </p:nvSpPr>
        <p:spPr>
          <a:xfrm>
            <a:off x="457200" y="1971675"/>
            <a:ext cx="8229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sr-Cyrl-RS" altLang="en-US" sz="2400" dirty="0" smtClean="0"/>
              <a:t>Пацијент даје податак да је пре неколико недеља имао црне столице.</a:t>
            </a:r>
            <a:r>
              <a:rPr lang="sr-Cyrl-RS" altLang="en-US" sz="2400" dirty="0"/>
              <a:t> </a:t>
            </a:r>
            <a:r>
              <a:rPr lang="sr-Cyrl-RS" altLang="en-US" sz="2400" dirty="0" smtClean="0"/>
              <a:t>Посумњаћемо на губитак крви путем гастроинтестиналног тракта због употребе </a:t>
            </a:r>
            <a:r>
              <a:rPr lang="en-US" altLang="en-US" sz="2400" dirty="0" smtClean="0"/>
              <a:t>NSAIL</a:t>
            </a:r>
            <a:endParaRPr lang="en-US" altLang="en-US" sz="2400" dirty="0" smtClean="0"/>
          </a:p>
          <a:p>
            <a:pPr eaLnBrk="1" hangingPunct="1"/>
            <a:endParaRPr lang="en-US" altLang="en-US" sz="2400" dirty="0" smtClean="0"/>
          </a:p>
          <a:p>
            <a:pPr eaLnBrk="1" hangingPunct="1"/>
            <a:r>
              <a:rPr lang="sr-Cyrl-RS" altLang="en-US" sz="2400" dirty="0" smtClean="0"/>
              <a:t>Шта ћемо даље испитивати</a:t>
            </a:r>
            <a:r>
              <a:rPr lang="en-US" altLang="en-US" sz="2400" dirty="0" smtClean="0"/>
              <a:t>?</a:t>
            </a:r>
            <a:endParaRPr lang="en-US" altLang="en-US" sz="2400" dirty="0" smtClean="0"/>
          </a:p>
          <a:p>
            <a:pPr eaLnBrk="1" hangingPunct="1"/>
            <a:endParaRPr lang="en-US" altLang="en-US" sz="2400" dirty="0" smtClean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 smtClean="0"/>
              <a:t>Пацијент 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31627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Case A</a:t>
            </a:r>
          </a:p>
        </p:txBody>
      </p:sp>
      <p:sp>
        <p:nvSpPr>
          <p:cNvPr id="84995" name="Content Placeholder 2"/>
          <p:cNvSpPr>
            <a:spLocks noGrp="1"/>
          </p:cNvSpPr>
          <p:nvPr>
            <p:ph idx="1"/>
          </p:nvPr>
        </p:nvSpPr>
        <p:spPr>
          <a:xfrm>
            <a:off x="457200" y="1971675"/>
            <a:ext cx="8229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400" dirty="0" smtClean="0"/>
              <a:t>K</a:t>
            </a:r>
            <a:r>
              <a:rPr lang="sr-Cyrl-RS" altLang="en-US" sz="2400" dirty="0" smtClean="0"/>
              <a:t>омплетна крвна слика даје следеће резултате:</a:t>
            </a:r>
            <a:endParaRPr lang="en-US" altLang="en-US" sz="2400" dirty="0" smtClean="0"/>
          </a:p>
          <a:p>
            <a:pPr lvl="1" eaLnBrk="1" hangingPunct="1"/>
            <a:r>
              <a:rPr lang="en-US" altLang="en-US" sz="2400" dirty="0" err="1" smtClean="0"/>
              <a:t>Hbg</a:t>
            </a:r>
            <a:r>
              <a:rPr lang="en-US" altLang="en-US" sz="2400" dirty="0" smtClean="0"/>
              <a:t> </a:t>
            </a:r>
            <a:r>
              <a:rPr lang="en-US" altLang="en-US" sz="2400" dirty="0" smtClean="0"/>
              <a:t>82 g/L</a:t>
            </a:r>
            <a:endParaRPr lang="en-US" altLang="en-US" sz="2400" dirty="0" smtClean="0"/>
          </a:p>
          <a:p>
            <a:pPr lvl="1" eaLnBrk="1" hangingPunct="1"/>
            <a:r>
              <a:rPr lang="en-US" altLang="en-US" sz="2400" dirty="0" smtClean="0"/>
              <a:t>HCT 26%</a:t>
            </a:r>
          </a:p>
          <a:p>
            <a:pPr lvl="1" eaLnBrk="1" hangingPunct="1"/>
            <a:r>
              <a:rPr lang="en-US" altLang="en-US" sz="2400" dirty="0" smtClean="0"/>
              <a:t>RBC </a:t>
            </a:r>
            <a:r>
              <a:rPr lang="en-US" altLang="en-US" sz="2400" dirty="0" smtClean="0"/>
              <a:t>3.82</a:t>
            </a:r>
            <a:r>
              <a:rPr lang="sr-Cyrl-RS" altLang="en-US" sz="2400" dirty="0" smtClean="0"/>
              <a:t>х10¹²</a:t>
            </a:r>
            <a:r>
              <a:rPr lang="en-US" altLang="en-US" sz="2400" dirty="0" smtClean="0"/>
              <a:t> </a:t>
            </a:r>
            <a:endParaRPr lang="sr-Cyrl-RS" altLang="en-US" sz="2400" dirty="0" smtClean="0"/>
          </a:p>
          <a:p>
            <a:pPr lvl="1" eaLnBrk="1" hangingPunct="1"/>
            <a:r>
              <a:rPr lang="en-US" altLang="en-US" sz="2400" dirty="0" smtClean="0"/>
              <a:t>MCV </a:t>
            </a:r>
            <a:r>
              <a:rPr lang="en-US" altLang="en-US" sz="2400" dirty="0" smtClean="0"/>
              <a:t>73 </a:t>
            </a:r>
            <a:endParaRPr lang="sr-Cyrl-RS" altLang="en-US" sz="2400" dirty="0" smtClean="0"/>
          </a:p>
          <a:p>
            <a:pPr lvl="1" eaLnBrk="1" hangingPunct="1"/>
            <a:r>
              <a:rPr lang="sr-Cyrl-RS" altLang="en-US" sz="2400" dirty="0" smtClean="0"/>
              <a:t>РСТ </a:t>
            </a:r>
            <a:r>
              <a:rPr lang="en-US" altLang="en-US" sz="2400" dirty="0" smtClean="0"/>
              <a:t>516</a:t>
            </a:r>
            <a:r>
              <a:rPr lang="sr-Cyrl-RS" altLang="en-US" sz="2400" dirty="0" smtClean="0"/>
              <a:t>х10⁹</a:t>
            </a:r>
          </a:p>
          <a:p>
            <a:pPr lvl="1"/>
            <a:r>
              <a:rPr lang="en-US" altLang="en-US" sz="2400" dirty="0" smtClean="0"/>
              <a:t>WBC 7</a:t>
            </a:r>
            <a:r>
              <a:rPr lang="sr-Cyrl-RS" altLang="en-US" sz="2400" dirty="0" smtClean="0"/>
              <a:t>х10⁹</a:t>
            </a:r>
          </a:p>
          <a:p>
            <a:pPr lvl="1"/>
            <a:endParaRPr lang="sr-Cyrl-RS" altLang="en-US" sz="2400" dirty="0" smtClean="0"/>
          </a:p>
          <a:p>
            <a:pPr lvl="1" eaLnBrk="1" hangingPunct="1"/>
            <a:r>
              <a:rPr lang="sr-Cyrl-RS" altLang="en-US" sz="2400" dirty="0" smtClean="0"/>
              <a:t>Како тумачимо ове резултате</a:t>
            </a:r>
            <a:r>
              <a:rPr lang="en-US" altLang="en-US" sz="2400" dirty="0" smtClean="0"/>
              <a:t>? </a:t>
            </a:r>
            <a:endParaRPr lang="en-US" altLang="en-US" sz="2400" dirty="0" smtClean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 dirty="0" smtClean="0"/>
              <a:t>Пацијент 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19314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bg1"/>
                </a:solidFill>
              </a:rPr>
              <a:t>Case A</a:t>
            </a:r>
          </a:p>
        </p:txBody>
      </p:sp>
      <p:sp>
        <p:nvSpPr>
          <p:cNvPr id="86019" name="object 3"/>
          <p:cNvSpPr>
            <a:spLocks noChangeArrowheads="1"/>
          </p:cNvSpPr>
          <p:nvPr/>
        </p:nvSpPr>
        <p:spPr bwMode="auto">
          <a:xfrm>
            <a:off x="1304925" y="1987550"/>
            <a:ext cx="6629400" cy="44704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914400"/>
            <a:endParaRPr lang="en-US" altLang="en-US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 dirty="0" smtClean="0"/>
              <a:t>Пацијент 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86831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bg1"/>
                </a:solidFill>
              </a:rPr>
              <a:t>Case A</a:t>
            </a:r>
          </a:p>
        </p:txBody>
      </p:sp>
      <p:sp>
        <p:nvSpPr>
          <p:cNvPr id="87043" name="Content Placeholder 2"/>
          <p:cNvSpPr>
            <a:spLocks noGrp="1"/>
          </p:cNvSpPr>
          <p:nvPr>
            <p:ph idx="1"/>
          </p:nvPr>
        </p:nvSpPr>
        <p:spPr>
          <a:xfrm>
            <a:off x="457200" y="1971675"/>
            <a:ext cx="8229600" cy="4525963"/>
          </a:xfrm>
        </p:spPr>
        <p:txBody>
          <a:bodyPr/>
          <a:lstStyle/>
          <a:p>
            <a:pPr eaLnBrk="1" hangingPunct="1"/>
            <a:r>
              <a:rPr lang="sr-Cyrl-RS" altLang="en-US" sz="2400" dirty="0" smtClean="0"/>
              <a:t>Статус параметара метаболизма гвожђа</a:t>
            </a:r>
            <a:r>
              <a:rPr lang="en-US" altLang="en-US" sz="2400" dirty="0" smtClean="0"/>
              <a:t>: </a:t>
            </a:r>
            <a:endParaRPr lang="en-US" altLang="en-US" sz="2400" dirty="0" smtClean="0"/>
          </a:p>
          <a:p>
            <a:pPr lvl="1" eaLnBrk="1" hangingPunct="1"/>
            <a:r>
              <a:rPr lang="en-US" altLang="en-US" sz="2400" dirty="0" smtClean="0"/>
              <a:t>Fe 14 </a:t>
            </a:r>
            <a:r>
              <a:rPr lang="en-US" altLang="en-US" sz="2400" dirty="0" err="1" smtClean="0"/>
              <a:t>ug</a:t>
            </a:r>
            <a:r>
              <a:rPr lang="en-US" altLang="en-US" sz="2400" dirty="0" smtClean="0"/>
              <a:t>/</a:t>
            </a:r>
            <a:r>
              <a:rPr lang="en-US" altLang="en-US" sz="2400" dirty="0" err="1" smtClean="0"/>
              <a:t>dL</a:t>
            </a:r>
            <a:endParaRPr lang="en-US" altLang="en-US" sz="2400" dirty="0" smtClean="0"/>
          </a:p>
          <a:p>
            <a:pPr lvl="1" eaLnBrk="1" hangingPunct="1"/>
            <a:r>
              <a:rPr lang="en-US" altLang="en-US" sz="2400" dirty="0" smtClean="0">
                <a:solidFill>
                  <a:srgbClr val="FF0000"/>
                </a:solidFill>
              </a:rPr>
              <a:t>TIBC </a:t>
            </a:r>
            <a:r>
              <a:rPr lang="en-US" altLang="en-US" sz="2400" dirty="0" smtClean="0">
                <a:solidFill>
                  <a:srgbClr val="FF0000"/>
                </a:solidFill>
              </a:rPr>
              <a:t>426 </a:t>
            </a:r>
            <a:r>
              <a:rPr lang="en-US" altLang="en-US" sz="2400" dirty="0" err="1" smtClean="0">
                <a:solidFill>
                  <a:srgbClr val="FF0000"/>
                </a:solidFill>
              </a:rPr>
              <a:t>ug</a:t>
            </a:r>
            <a:r>
              <a:rPr lang="en-US" altLang="en-US" sz="2400" dirty="0" smtClean="0">
                <a:solidFill>
                  <a:srgbClr val="FF0000"/>
                </a:solidFill>
              </a:rPr>
              <a:t>/</a:t>
            </a:r>
            <a:r>
              <a:rPr lang="en-US" altLang="en-US" sz="2400" dirty="0" err="1" smtClean="0">
                <a:solidFill>
                  <a:srgbClr val="FF0000"/>
                </a:solidFill>
              </a:rPr>
              <a:t>dL</a:t>
            </a:r>
            <a:endParaRPr lang="en-US" altLang="en-US" sz="2400" dirty="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en-US" altLang="en-US" sz="2400" dirty="0" smtClean="0"/>
              <a:t>% sat 3%</a:t>
            </a:r>
          </a:p>
          <a:p>
            <a:pPr lvl="1" eaLnBrk="1" hangingPunct="1"/>
            <a:r>
              <a:rPr lang="en-US" altLang="en-US" sz="2400" dirty="0" smtClean="0"/>
              <a:t>Ferritin </a:t>
            </a:r>
            <a:r>
              <a:rPr lang="en-US" altLang="en-US" sz="2400" dirty="0" smtClean="0">
                <a:solidFill>
                  <a:srgbClr val="FF0000"/>
                </a:solidFill>
              </a:rPr>
              <a:t>10ng/mL</a:t>
            </a:r>
          </a:p>
          <a:p>
            <a:pPr eaLnBrk="1" hangingPunct="1"/>
            <a:endParaRPr lang="en-US" altLang="en-US" sz="2400" dirty="0" smtClean="0"/>
          </a:p>
          <a:p>
            <a:pPr eaLnBrk="1" hangingPunct="1"/>
            <a:r>
              <a:rPr lang="sr-Cyrl-RS" altLang="en-US" sz="2400" dirty="0" smtClean="0"/>
              <a:t>Да ли су потребна додатна испитивања (косна срж)</a:t>
            </a:r>
            <a:r>
              <a:rPr lang="en-US" altLang="en-US" sz="2400" dirty="0" smtClean="0"/>
              <a:t>? </a:t>
            </a:r>
            <a:endParaRPr lang="en-US" altLang="en-US" sz="2400" dirty="0" smtClean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 dirty="0" smtClean="0"/>
              <a:t>Пацијент 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08244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bg1"/>
                </a:solidFill>
              </a:rPr>
              <a:t>Case A</a:t>
            </a:r>
          </a:p>
        </p:txBody>
      </p:sp>
      <p:sp>
        <p:nvSpPr>
          <p:cNvPr id="88067" name="Content Placeholder 2"/>
          <p:cNvSpPr>
            <a:spLocks noGrp="1"/>
          </p:cNvSpPr>
          <p:nvPr>
            <p:ph idx="1"/>
          </p:nvPr>
        </p:nvSpPr>
        <p:spPr>
          <a:xfrm>
            <a:off x="457200" y="1971675"/>
            <a:ext cx="8229600" cy="4525963"/>
          </a:xfrm>
        </p:spPr>
        <p:txBody>
          <a:bodyPr>
            <a:normAutofit/>
          </a:bodyPr>
          <a:lstStyle/>
          <a:p>
            <a:r>
              <a:rPr lang="sr-Cyrl-RS" altLang="en-US" sz="2400" dirty="0" smtClean="0"/>
              <a:t>Највероватније се ради о гвожђе-дефицитној анемији због употребе </a:t>
            </a:r>
            <a:r>
              <a:rPr lang="en-US" altLang="en-US" sz="2400" dirty="0" smtClean="0"/>
              <a:t>NSAIL.</a:t>
            </a:r>
            <a:r>
              <a:rPr lang="sr-Cyrl-RS" altLang="en-US" sz="2400" dirty="0"/>
              <a:t> </a:t>
            </a:r>
            <a:r>
              <a:rPr lang="sr-Cyrl-RS" altLang="en-US" sz="2400" dirty="0" smtClean="0"/>
              <a:t>Ендоскопски налаз потврђује </a:t>
            </a:r>
            <a:r>
              <a:rPr lang="en-US" altLang="en-US" sz="2400" dirty="0" err="1" smtClean="0"/>
              <a:t>H.pylori</a:t>
            </a:r>
            <a:r>
              <a:rPr lang="sr-Cyrl-RS" altLang="en-US" sz="2400" dirty="0" smtClean="0"/>
              <a:t> негативну улцерацију изазвану леком</a:t>
            </a:r>
            <a:r>
              <a:rPr lang="en-US" altLang="en-US" sz="2400" dirty="0" smtClean="0"/>
              <a:t>. </a:t>
            </a:r>
            <a:r>
              <a:rPr lang="sr-Cyrl-RS" altLang="en-US" sz="2400" dirty="0" smtClean="0"/>
              <a:t>Уводи се тарапија инхибитором протонске пумпе, а прекида </a:t>
            </a:r>
            <a:r>
              <a:rPr lang="en-US" altLang="en-US" sz="2400" dirty="0" smtClean="0"/>
              <a:t>NSAIL</a:t>
            </a:r>
            <a:r>
              <a:rPr lang="sr-Cyrl-RS" altLang="en-US" sz="2400" dirty="0" smtClean="0"/>
              <a:t>.</a:t>
            </a:r>
          </a:p>
          <a:p>
            <a:endParaRPr lang="en-US" altLang="en-US" sz="2400" dirty="0" smtClean="0"/>
          </a:p>
          <a:p>
            <a:pPr eaLnBrk="1" hangingPunct="1"/>
            <a:r>
              <a:rPr lang="sr-Cyrl-RS" altLang="en-US" sz="2400" dirty="0" smtClean="0"/>
              <a:t>Такође се уводи орални препарат гвожђа </a:t>
            </a:r>
          </a:p>
          <a:p>
            <a:pPr eaLnBrk="1" hangingPunct="1"/>
            <a:endParaRPr lang="sr-Cyrl-RS" altLang="en-US" sz="2400" dirty="0" smtClean="0"/>
          </a:p>
          <a:p>
            <a:pPr eaLnBrk="1" hangingPunct="1"/>
            <a:r>
              <a:rPr lang="sr-Cyrl-RS" altLang="en-US" sz="2400" dirty="0" smtClean="0"/>
              <a:t>Пацијент долази на контролни преглед након 4 недеље</a:t>
            </a:r>
            <a:r>
              <a:rPr lang="en-US" altLang="en-US" sz="2400" dirty="0" smtClean="0"/>
              <a:t>.</a:t>
            </a:r>
            <a:endParaRPr lang="en-US" altLang="en-US" sz="2400" dirty="0" smtClean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 dirty="0" smtClean="0"/>
              <a:t>Пацијент 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47492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bg1"/>
                </a:solidFill>
              </a:rPr>
              <a:t>Case A</a:t>
            </a:r>
          </a:p>
        </p:txBody>
      </p:sp>
      <p:sp>
        <p:nvSpPr>
          <p:cNvPr id="89091" name="Content Placeholder 2"/>
          <p:cNvSpPr>
            <a:spLocks noGrp="1"/>
          </p:cNvSpPr>
          <p:nvPr>
            <p:ph idx="1"/>
          </p:nvPr>
        </p:nvSpPr>
        <p:spPr>
          <a:xfrm>
            <a:off x="457200" y="1827213"/>
            <a:ext cx="8229600" cy="4814887"/>
          </a:xfrm>
        </p:spPr>
        <p:txBody>
          <a:bodyPr>
            <a:normAutofit/>
          </a:bodyPr>
          <a:lstStyle/>
          <a:p>
            <a:pPr eaLnBrk="1" hangingPunct="1"/>
            <a:r>
              <a:rPr lang="sr-Cyrl-RS" altLang="en-US" sz="2400" dirty="0" smtClean="0"/>
              <a:t>Пацијент се субјективно осећа боље и нема замарање као раније</a:t>
            </a:r>
            <a:endParaRPr lang="en-US" altLang="en-US" sz="2400" dirty="0" smtClean="0"/>
          </a:p>
          <a:p>
            <a:pPr lvl="1" eaLnBrk="1" hangingPunct="1"/>
            <a:r>
              <a:rPr lang="en-US" altLang="en-US" sz="2400" dirty="0" err="1" smtClean="0"/>
              <a:t>Hgb</a:t>
            </a:r>
            <a:r>
              <a:rPr lang="en-US" altLang="en-US" sz="2400" dirty="0" smtClean="0"/>
              <a:t> </a:t>
            </a:r>
            <a:r>
              <a:rPr lang="en-US" altLang="en-US" sz="2400" dirty="0" smtClean="0"/>
              <a:t>12</a:t>
            </a:r>
            <a:r>
              <a:rPr lang="sr-Cyrl-RS" altLang="en-US" sz="2400" dirty="0" smtClean="0"/>
              <a:t>0</a:t>
            </a:r>
            <a:r>
              <a:rPr lang="en-US" altLang="en-US" sz="2400" dirty="0" smtClean="0"/>
              <a:t>g/l</a:t>
            </a:r>
            <a:endParaRPr lang="en-US" altLang="en-US" sz="2400" dirty="0" smtClean="0"/>
          </a:p>
          <a:p>
            <a:pPr lvl="1" eaLnBrk="1" hangingPunct="1"/>
            <a:r>
              <a:rPr lang="en-US" altLang="en-US" sz="2400" dirty="0" smtClean="0"/>
              <a:t>HCT 35%</a:t>
            </a:r>
          </a:p>
          <a:p>
            <a:pPr lvl="1" eaLnBrk="1" hangingPunct="1"/>
            <a:r>
              <a:rPr lang="en-US" altLang="en-US" sz="2400" dirty="0" smtClean="0">
                <a:solidFill>
                  <a:srgbClr val="FF0000"/>
                </a:solidFill>
              </a:rPr>
              <a:t>MCV 82 </a:t>
            </a:r>
            <a:endParaRPr lang="sr-Cyrl-RS" altLang="en-US" sz="2400" dirty="0" smtClean="0">
              <a:solidFill>
                <a:srgbClr val="FF0000"/>
              </a:solidFill>
            </a:endParaRPr>
          </a:p>
          <a:p>
            <a:pPr lvl="1" eaLnBrk="1" hangingPunct="1"/>
            <a:endParaRPr lang="sr-Cyrl-RS" altLang="en-US" sz="2400" dirty="0" smtClean="0"/>
          </a:p>
          <a:p>
            <a:pPr eaLnBrk="1" hangingPunct="1"/>
            <a:r>
              <a:rPr lang="sr-Cyrl-RS" altLang="en-US" sz="2400" dirty="0" smtClean="0"/>
              <a:t>Да ли можемо прекинути терапију гвожђем када хемоглобин достигне физиолошки ниво?</a:t>
            </a:r>
            <a:endParaRPr lang="en-US" altLang="en-US" sz="2400" dirty="0" smtClean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 dirty="0" smtClean="0"/>
              <a:t>Пацијент 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29152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488</Words>
  <Application>Microsoft Office PowerPoint</Application>
  <PresentationFormat>On-screen Show (4:3)</PresentationFormat>
  <Paragraphs>116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Пацијент 1</vt:lpstr>
      <vt:lpstr>Case A</vt:lpstr>
      <vt:lpstr>Case A</vt:lpstr>
      <vt:lpstr>Case A</vt:lpstr>
      <vt:lpstr>Case A</vt:lpstr>
      <vt:lpstr>Case A</vt:lpstr>
      <vt:lpstr>Case A</vt:lpstr>
      <vt:lpstr>Case A</vt:lpstr>
      <vt:lpstr>Case A</vt:lpstr>
      <vt:lpstr>Case A</vt:lpstr>
      <vt:lpstr>Case A</vt:lpstr>
      <vt:lpstr>Пацијент 2</vt:lpstr>
      <vt:lpstr>Case 2</vt:lpstr>
      <vt:lpstr>Case 2</vt:lpstr>
      <vt:lpstr>Пацијент 2</vt:lpstr>
      <vt:lpstr>Пацијент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10</cp:revision>
  <dcterms:created xsi:type="dcterms:W3CDTF">2018-08-21T12:42:05Z</dcterms:created>
  <dcterms:modified xsi:type="dcterms:W3CDTF">2018-08-21T14:08:39Z</dcterms:modified>
</cp:coreProperties>
</file>